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359" r:id="rId2"/>
    <p:sldId id="689" r:id="rId3"/>
    <p:sldId id="690" r:id="rId4"/>
    <p:sldId id="560" r:id="rId5"/>
    <p:sldId id="561" r:id="rId6"/>
    <p:sldId id="562" r:id="rId7"/>
    <p:sldId id="563" r:id="rId8"/>
    <p:sldId id="573" r:id="rId9"/>
    <p:sldId id="569" r:id="rId10"/>
    <p:sldId id="574" r:id="rId11"/>
    <p:sldId id="575" r:id="rId12"/>
    <p:sldId id="576" r:id="rId13"/>
    <p:sldId id="432" r:id="rId14"/>
    <p:sldId id="590" r:id="rId15"/>
    <p:sldId id="591" r:id="rId16"/>
    <p:sldId id="592" r:id="rId17"/>
    <p:sldId id="593" r:id="rId18"/>
    <p:sldId id="594" r:id="rId19"/>
    <p:sldId id="595" r:id="rId20"/>
    <p:sldId id="596" r:id="rId21"/>
    <p:sldId id="597" r:id="rId22"/>
    <p:sldId id="598" r:id="rId23"/>
    <p:sldId id="599" r:id="rId24"/>
    <p:sldId id="600" r:id="rId25"/>
    <p:sldId id="601" r:id="rId26"/>
    <p:sldId id="607" r:id="rId27"/>
    <p:sldId id="602" r:id="rId28"/>
    <p:sldId id="608" r:id="rId29"/>
    <p:sldId id="691" r:id="rId30"/>
    <p:sldId id="6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06" autoAdjust="0"/>
  </p:normalViewPr>
  <p:slideViewPr>
    <p:cSldViewPr snapToGrid="0">
      <p:cViewPr varScale="1">
        <p:scale>
          <a:sx n="70" d="100"/>
          <a:sy n="70" d="100"/>
        </p:scale>
        <p:origin x="116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9D2C-8D80-4B64-96C2-733C870E9427}" type="datetimeFigureOut">
              <a:rPr lang="en-IE" smtClean="0"/>
              <a:t>03/02/2025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3C103-437F-4342-8A6E-3030D22D1B51}" type="slidenum">
              <a:rPr lang="en-IE" smtClean="0"/>
              <a:t>‹#›</a:t>
            </a:fld>
            <a:endParaRPr lang="en-IE"/>
          </a:p>
        </p:txBody>
      </p:sp>
    </p:spTree>
    <p:extLst>
      <p:ext uri="{BB962C8B-B14F-4D97-AF65-F5344CB8AC3E}">
        <p14:creationId xmlns:p14="http://schemas.microsoft.com/office/powerpoint/2010/main" val="287428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a:t>
            </a:fld>
            <a:endParaRPr lang="de-AT" dirty="0"/>
          </a:p>
        </p:txBody>
      </p:sp>
    </p:spTree>
    <p:extLst>
      <p:ext uri="{BB962C8B-B14F-4D97-AF65-F5344CB8AC3E}">
        <p14:creationId xmlns:p14="http://schemas.microsoft.com/office/powerpoint/2010/main" val="24770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10</a:t>
            </a:fld>
            <a:endParaRPr lang="en-AU">
              <a:solidFill>
                <a:prstClr val="black"/>
              </a:solidFill>
            </a:endParaRPr>
          </a:p>
        </p:txBody>
      </p:sp>
    </p:spTree>
    <p:extLst>
      <p:ext uri="{BB962C8B-B14F-4D97-AF65-F5344CB8AC3E}">
        <p14:creationId xmlns:p14="http://schemas.microsoft.com/office/powerpoint/2010/main" val="2172648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 (Call activities</a:t>
            </a:r>
            <a:r>
              <a:rPr lang="en-AU" baseline="0" dirty="0"/>
              <a:t> are </a:t>
            </a:r>
            <a:r>
              <a:rPr lang="en-AU" dirty="0"/>
              <a:t>represented with a thicker border)</a:t>
            </a:r>
          </a:p>
          <a:p>
            <a:endParaRPr lang="en-AU" dirty="0"/>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11</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1088595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3F6B-A5E3-C62B-A63C-DB73BCDBEB42}"/>
            </a:ext>
          </a:extLst>
        </p:cNvPr>
        <p:cNvGrpSpPr/>
        <p:nvPr/>
      </p:nvGrpSpPr>
      <p:grpSpPr>
        <a:xfrm>
          <a:off x="0" y="0"/>
          <a:ext cx="0" cy="0"/>
          <a:chOff x="0" y="0"/>
          <a:chExt cx="0" cy="0"/>
        </a:xfrm>
      </p:grpSpPr>
      <p:sp>
        <p:nvSpPr>
          <p:cNvPr id="6" name="Rectangle 7">
            <a:extLst>
              <a:ext uri="{FF2B5EF4-FFF2-40B4-BE49-F238E27FC236}">
                <a16:creationId xmlns:a16="http://schemas.microsoft.com/office/drawing/2014/main" id="{137DA9D2-28DE-EF55-025D-6E297E8134DC}"/>
              </a:ext>
            </a:extLst>
          </p:cNvPr>
          <p:cNvSpPr>
            <a:spLocks noGrp="1" noChangeArrowheads="1"/>
          </p:cNvSpPr>
          <p:nvPr>
            <p:ph type="sldNum" sz="quarter" idx="5"/>
          </p:nvPr>
        </p:nvSpPr>
        <p:spPr>
          <a:ln/>
        </p:spPr>
        <p:txBody>
          <a:bodyPr/>
          <a:lstStyle/>
          <a:p>
            <a:fld id="{EE4BC2A9-B9C4-42D1-A80F-964BBE86E6E1}" type="slidenum">
              <a:rPr lang="en-US">
                <a:solidFill>
                  <a:srgbClr val="000000"/>
                </a:solidFill>
              </a:rPr>
              <a:pPr/>
              <a:t>14</a:t>
            </a:fld>
            <a:endParaRPr lang="en-US">
              <a:solidFill>
                <a:srgbClr val="000000"/>
              </a:solidFill>
            </a:endParaRPr>
          </a:p>
        </p:txBody>
      </p:sp>
      <p:sp>
        <p:nvSpPr>
          <p:cNvPr id="1729538" name="Rectangle 2">
            <a:extLst>
              <a:ext uri="{FF2B5EF4-FFF2-40B4-BE49-F238E27FC236}">
                <a16:creationId xmlns:a16="http://schemas.microsoft.com/office/drawing/2014/main" id="{C1F3ED0D-8C56-205D-48F1-BAB6C48C964E}"/>
              </a:ext>
            </a:extLst>
          </p:cNvPr>
          <p:cNvSpPr>
            <a:spLocks noGrp="1" noRot="1" noChangeAspect="1" noChangeArrowheads="1" noTextEdit="1"/>
          </p:cNvSpPr>
          <p:nvPr>
            <p:ph type="sldImg"/>
          </p:nvPr>
        </p:nvSpPr>
        <p:spPr>
          <a:xfrm>
            <a:off x="481013" y="768350"/>
            <a:ext cx="6137275" cy="3836988"/>
          </a:xfrm>
          <a:prstGeom prst="rect">
            <a:avLst/>
          </a:prstGeom>
          <a:ln/>
        </p:spPr>
      </p:sp>
      <p:sp>
        <p:nvSpPr>
          <p:cNvPr id="1729539" name="Rectangle 3">
            <a:extLst>
              <a:ext uri="{FF2B5EF4-FFF2-40B4-BE49-F238E27FC236}">
                <a16:creationId xmlns:a16="http://schemas.microsoft.com/office/drawing/2014/main" id="{A3327AFF-648F-4FB1-B395-9FA86C8C22F9}"/>
              </a:ext>
            </a:extLst>
          </p:cNvPr>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189343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AD29-ACDF-901B-FAAE-DA08D9695D01}"/>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C438925-8E6A-5881-6470-37FC86D85EAF}"/>
              </a:ext>
            </a:extLst>
          </p:cNvPr>
          <p:cNvSpPr>
            <a:spLocks noGrp="1" noChangeArrowheads="1"/>
          </p:cNvSpPr>
          <p:nvPr>
            <p:ph type="sldNum" sz="quarter" idx="5"/>
          </p:nvPr>
        </p:nvSpPr>
        <p:spPr/>
        <p:txBody>
          <a:bodyPr/>
          <a:lstStyle/>
          <a:p>
            <a:pPr>
              <a:defRPr/>
            </a:pPr>
            <a:fld id="{2E8EFDAD-5307-4833-A746-4BE7DBAC9AC6}" type="slidenum">
              <a:rPr lang="en-US">
                <a:solidFill>
                  <a:srgbClr val="000000"/>
                </a:solidFill>
              </a:rPr>
              <a:pPr>
                <a:defRPr/>
              </a:pPr>
              <a:t>15</a:t>
            </a:fld>
            <a:endParaRPr lang="en-US">
              <a:solidFill>
                <a:srgbClr val="000000"/>
              </a:solidFill>
            </a:endParaRPr>
          </a:p>
        </p:txBody>
      </p:sp>
      <p:sp>
        <p:nvSpPr>
          <p:cNvPr id="742402" name="Rectangle 2">
            <a:extLst>
              <a:ext uri="{FF2B5EF4-FFF2-40B4-BE49-F238E27FC236}">
                <a16:creationId xmlns:a16="http://schemas.microsoft.com/office/drawing/2014/main" id="{01939DBC-D3B5-B5C5-5FFF-405F382D738E}"/>
              </a:ext>
            </a:extLst>
          </p:cNvPr>
          <p:cNvSpPr>
            <a:spLocks noGrp="1" noRot="1" noChangeAspect="1" noChangeArrowheads="1" noTextEdit="1"/>
          </p:cNvSpPr>
          <p:nvPr>
            <p:ph type="sldImg"/>
          </p:nvPr>
        </p:nvSpPr>
        <p:spPr>
          <a:xfrm>
            <a:off x="481013" y="766763"/>
            <a:ext cx="6138862" cy="3838575"/>
          </a:xfrm>
          <a:prstGeom prst="rect">
            <a:avLst/>
          </a:prstGeom>
          <a:ln/>
        </p:spPr>
      </p:sp>
      <p:sp>
        <p:nvSpPr>
          <p:cNvPr id="742403" name="Rectangle 3">
            <a:extLst>
              <a:ext uri="{FF2B5EF4-FFF2-40B4-BE49-F238E27FC236}">
                <a16:creationId xmlns:a16="http://schemas.microsoft.com/office/drawing/2014/main" id="{D70FCDA9-F742-F292-5E65-3C63229F6551}"/>
              </a:ext>
            </a:extLst>
          </p:cNvPr>
          <p:cNvSpPr>
            <a:spLocks noGrp="1" noChangeArrowheads="1"/>
          </p:cNvSpPr>
          <p:nvPr>
            <p:ph type="body" idx="1"/>
          </p:nvPr>
        </p:nvSpPr>
        <p:spPr>
          <a:xfrm>
            <a:off x="711200" y="4862513"/>
            <a:ext cx="5676900" cy="4605337"/>
          </a:xfrm>
          <a:prstGeom prst="rect">
            <a:avLst/>
          </a:prstGeom>
          <a:noFill/>
          <a:ln/>
        </p:spPr>
        <p:txBody>
          <a:bodyPr/>
          <a:lstStyle/>
          <a:p>
            <a:pPr>
              <a:buSzPct val="155000"/>
            </a:pPr>
            <a:endParaRPr lang="en-AU" dirty="0">
              <a:sym typeface="Wingdings" pitchFamily="2" charset="2"/>
            </a:endParaRPr>
          </a:p>
        </p:txBody>
      </p:sp>
    </p:spTree>
    <p:extLst>
      <p:ext uri="{BB962C8B-B14F-4D97-AF65-F5344CB8AC3E}">
        <p14:creationId xmlns:p14="http://schemas.microsoft.com/office/powerpoint/2010/main" val="45181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2A3E-6979-EDB9-84D0-EDB900785273}"/>
            </a:ext>
          </a:extLst>
        </p:cNvPr>
        <p:cNvGrpSpPr/>
        <p:nvPr/>
      </p:nvGrpSpPr>
      <p:grpSpPr>
        <a:xfrm>
          <a:off x="0" y="0"/>
          <a:ext cx="0" cy="0"/>
          <a:chOff x="0" y="0"/>
          <a:chExt cx="0" cy="0"/>
        </a:xfrm>
      </p:grpSpPr>
      <p:sp>
        <p:nvSpPr>
          <p:cNvPr id="6" name="Rectangle 7">
            <a:extLst>
              <a:ext uri="{FF2B5EF4-FFF2-40B4-BE49-F238E27FC236}">
                <a16:creationId xmlns:a16="http://schemas.microsoft.com/office/drawing/2014/main" id="{30EF763A-25FE-CF6F-7778-EDCB25DBE7FB}"/>
              </a:ext>
            </a:extLst>
          </p:cNvPr>
          <p:cNvSpPr>
            <a:spLocks noGrp="1" noChangeArrowheads="1"/>
          </p:cNvSpPr>
          <p:nvPr>
            <p:ph type="sldNum" sz="quarter" idx="5"/>
          </p:nvPr>
        </p:nvSpPr>
        <p:spPr>
          <a:ln/>
        </p:spPr>
        <p:txBody>
          <a:bodyPr/>
          <a:lstStyle/>
          <a:p>
            <a:fld id="{3E740D24-EAA3-4392-89F2-CEC906A2A841}" type="slidenum">
              <a:rPr lang="en-US">
                <a:solidFill>
                  <a:srgbClr val="000000"/>
                </a:solidFill>
              </a:rPr>
              <a:pPr/>
              <a:t>16</a:t>
            </a:fld>
            <a:endParaRPr lang="en-US">
              <a:solidFill>
                <a:srgbClr val="000000"/>
              </a:solidFill>
            </a:endParaRPr>
          </a:p>
        </p:txBody>
      </p:sp>
      <p:sp>
        <p:nvSpPr>
          <p:cNvPr id="1727490" name="Rectangle 2">
            <a:extLst>
              <a:ext uri="{FF2B5EF4-FFF2-40B4-BE49-F238E27FC236}">
                <a16:creationId xmlns:a16="http://schemas.microsoft.com/office/drawing/2014/main" id="{2187B094-686F-6854-BE3A-EF7F2A27EAEC}"/>
              </a:ext>
            </a:extLst>
          </p:cNvPr>
          <p:cNvSpPr>
            <a:spLocks noGrp="1" noRot="1" noChangeAspect="1" noChangeArrowheads="1" noTextEdit="1"/>
          </p:cNvSpPr>
          <p:nvPr>
            <p:ph type="sldImg"/>
          </p:nvPr>
        </p:nvSpPr>
        <p:spPr>
          <a:xfrm>
            <a:off x="481013" y="768350"/>
            <a:ext cx="6137275" cy="3836988"/>
          </a:xfrm>
          <a:prstGeom prst="rect">
            <a:avLst/>
          </a:prstGeom>
          <a:ln/>
        </p:spPr>
      </p:sp>
      <p:sp>
        <p:nvSpPr>
          <p:cNvPr id="1727491" name="Rectangle 3">
            <a:extLst>
              <a:ext uri="{FF2B5EF4-FFF2-40B4-BE49-F238E27FC236}">
                <a16:creationId xmlns:a16="http://schemas.microsoft.com/office/drawing/2014/main" id="{EBC0504D-CA4C-3DF6-DC4E-51D6801F6471}"/>
              </a:ext>
            </a:extLst>
          </p:cNvPr>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209384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FD1F-52D0-5516-2518-FB690F472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7F1CC-FF80-9A89-4AAB-1AAE423CD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D4EB0-03C0-8321-899B-7AF1C0CAEBB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13A78F5-A079-EE17-749C-BC01E9DA3113}"/>
              </a:ext>
            </a:extLst>
          </p:cNvPr>
          <p:cNvSpPr>
            <a:spLocks noGrp="1"/>
          </p:cNvSpPr>
          <p:nvPr>
            <p:ph type="sldNum" sz="quarter" idx="10"/>
          </p:nvPr>
        </p:nvSpPr>
        <p:spPr/>
        <p:txBody>
          <a:bodyPr/>
          <a:lstStyle/>
          <a:p>
            <a:fld id="{E9D1E29B-21C5-4616-8C91-16E7C6184830}" type="slidenum">
              <a:rPr lang="en-AU" smtClean="0">
                <a:solidFill>
                  <a:srgbClr val="000000"/>
                </a:solidFill>
              </a:rPr>
              <a:pPr/>
              <a:t>17</a:t>
            </a:fld>
            <a:endParaRPr lang="en-AU">
              <a:solidFill>
                <a:srgbClr val="000000"/>
              </a:solidFill>
            </a:endParaRPr>
          </a:p>
        </p:txBody>
      </p:sp>
    </p:spTree>
    <p:extLst>
      <p:ext uri="{BB962C8B-B14F-4D97-AF65-F5344CB8AC3E}">
        <p14:creationId xmlns:p14="http://schemas.microsoft.com/office/powerpoint/2010/main" val="3080588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67275-C954-1338-6241-73AB1DAD5FA4}"/>
            </a:ext>
          </a:extLst>
        </p:cNvPr>
        <p:cNvGrpSpPr/>
        <p:nvPr/>
      </p:nvGrpSpPr>
      <p:grpSpPr>
        <a:xfrm>
          <a:off x="0" y="0"/>
          <a:ext cx="0" cy="0"/>
          <a:chOff x="0" y="0"/>
          <a:chExt cx="0" cy="0"/>
        </a:xfrm>
      </p:grpSpPr>
      <p:sp>
        <p:nvSpPr>
          <p:cNvPr id="6" name="Rectangle 7">
            <a:extLst>
              <a:ext uri="{FF2B5EF4-FFF2-40B4-BE49-F238E27FC236}">
                <a16:creationId xmlns:a16="http://schemas.microsoft.com/office/drawing/2014/main" id="{70C33122-051F-A72F-D4B4-109D4C4852F2}"/>
              </a:ext>
            </a:extLst>
          </p:cNvPr>
          <p:cNvSpPr>
            <a:spLocks noGrp="1" noChangeArrowheads="1"/>
          </p:cNvSpPr>
          <p:nvPr>
            <p:ph type="sldNum" sz="quarter" idx="5"/>
          </p:nvPr>
        </p:nvSpPr>
        <p:spPr>
          <a:ln/>
        </p:spPr>
        <p:txBody>
          <a:bodyPr/>
          <a:lstStyle/>
          <a:p>
            <a:fld id="{EE4BC2A9-B9C4-42D1-A80F-964BBE86E6E1}" type="slidenum">
              <a:rPr lang="en-US">
                <a:solidFill>
                  <a:srgbClr val="000000"/>
                </a:solidFill>
              </a:rPr>
              <a:pPr/>
              <a:t>18</a:t>
            </a:fld>
            <a:endParaRPr lang="en-US">
              <a:solidFill>
                <a:srgbClr val="000000"/>
              </a:solidFill>
            </a:endParaRPr>
          </a:p>
        </p:txBody>
      </p:sp>
      <p:sp>
        <p:nvSpPr>
          <p:cNvPr id="1729538" name="Rectangle 2">
            <a:extLst>
              <a:ext uri="{FF2B5EF4-FFF2-40B4-BE49-F238E27FC236}">
                <a16:creationId xmlns:a16="http://schemas.microsoft.com/office/drawing/2014/main" id="{0564406B-1F0E-A8FD-2251-484148F72F4A}"/>
              </a:ext>
            </a:extLst>
          </p:cNvPr>
          <p:cNvSpPr>
            <a:spLocks noGrp="1" noRot="1" noChangeAspect="1" noChangeArrowheads="1" noTextEdit="1"/>
          </p:cNvSpPr>
          <p:nvPr>
            <p:ph type="sldImg"/>
          </p:nvPr>
        </p:nvSpPr>
        <p:spPr>
          <a:xfrm>
            <a:off x="139700" y="768350"/>
            <a:ext cx="6819900" cy="3836988"/>
          </a:xfrm>
          <a:prstGeom prst="rect">
            <a:avLst/>
          </a:prstGeom>
          <a:ln/>
        </p:spPr>
      </p:sp>
      <p:sp>
        <p:nvSpPr>
          <p:cNvPr id="1729539" name="Rectangle 3">
            <a:extLst>
              <a:ext uri="{FF2B5EF4-FFF2-40B4-BE49-F238E27FC236}">
                <a16:creationId xmlns:a16="http://schemas.microsoft.com/office/drawing/2014/main" id="{D1A67308-845C-69A3-F147-9A35B789F621}"/>
              </a:ext>
            </a:extLst>
          </p:cNvPr>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78376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0132-A421-B4B6-D1B8-94811275B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43E68-9EE6-A3DC-562F-D96DF187A763}"/>
              </a:ext>
            </a:extLst>
          </p:cNvPr>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CBC2236-08A0-7B80-80B4-91B7F0EC8878}"/>
              </a:ext>
            </a:extLst>
          </p:cNvPr>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a:extLst>
              <a:ext uri="{FF2B5EF4-FFF2-40B4-BE49-F238E27FC236}">
                <a16:creationId xmlns:a16="http://schemas.microsoft.com/office/drawing/2014/main" id="{5437D498-0072-9161-45DC-5DB0C9A7C86F}"/>
              </a:ext>
            </a:extLst>
          </p:cNvPr>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a:extLst>
              <a:ext uri="{FF2B5EF4-FFF2-40B4-BE49-F238E27FC236}">
                <a16:creationId xmlns:a16="http://schemas.microsoft.com/office/drawing/2014/main" id="{DDCC5702-CD58-20B9-9347-4A601F5459E5}"/>
              </a:ext>
            </a:extLst>
          </p:cNvPr>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19</a:t>
            </a:fld>
            <a:endParaRPr lang="de-DE">
              <a:solidFill>
                <a:srgbClr val="000000"/>
              </a:solidFill>
            </a:endParaRPr>
          </a:p>
        </p:txBody>
      </p:sp>
      <p:sp>
        <p:nvSpPr>
          <p:cNvPr id="6" name="Footer Placeholder 5">
            <a:extLst>
              <a:ext uri="{FF2B5EF4-FFF2-40B4-BE49-F238E27FC236}">
                <a16:creationId xmlns:a16="http://schemas.microsoft.com/office/drawing/2014/main" id="{A7D76602-11D4-AECA-2289-0DF2DDDA1EBC}"/>
              </a:ext>
            </a:extLst>
          </p:cNvPr>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a:extLst>
              <a:ext uri="{FF2B5EF4-FFF2-40B4-BE49-F238E27FC236}">
                <a16:creationId xmlns:a16="http://schemas.microsoft.com/office/drawing/2014/main" id="{4A3F657A-B47F-7E6C-3939-DD9FCB7AD41F}"/>
              </a:ext>
            </a:extLst>
          </p:cNvPr>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253318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66AD-2DC0-6ED4-0832-7D060F56F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3087D-7125-E701-2551-DF990FE5084E}"/>
              </a:ext>
            </a:extLst>
          </p:cNvPr>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AC936E2-A272-E58D-D24F-3BC42CA7815F}"/>
              </a:ext>
            </a:extLst>
          </p:cNvPr>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a:extLst>
              <a:ext uri="{FF2B5EF4-FFF2-40B4-BE49-F238E27FC236}">
                <a16:creationId xmlns:a16="http://schemas.microsoft.com/office/drawing/2014/main" id="{6C8EBF47-A60A-49B9-8882-A71B2E9125E6}"/>
              </a:ext>
            </a:extLst>
          </p:cNvPr>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a:extLst>
              <a:ext uri="{FF2B5EF4-FFF2-40B4-BE49-F238E27FC236}">
                <a16:creationId xmlns:a16="http://schemas.microsoft.com/office/drawing/2014/main" id="{17917661-5294-D620-7C56-64172C8BA4EF}"/>
              </a:ext>
            </a:extLst>
          </p:cNvPr>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20</a:t>
            </a:fld>
            <a:endParaRPr lang="de-DE">
              <a:solidFill>
                <a:srgbClr val="000000"/>
              </a:solidFill>
            </a:endParaRPr>
          </a:p>
        </p:txBody>
      </p:sp>
      <p:sp>
        <p:nvSpPr>
          <p:cNvPr id="6" name="Footer Placeholder 5">
            <a:extLst>
              <a:ext uri="{FF2B5EF4-FFF2-40B4-BE49-F238E27FC236}">
                <a16:creationId xmlns:a16="http://schemas.microsoft.com/office/drawing/2014/main" id="{2E91445B-61A8-1EB1-E567-185E3C30326D}"/>
              </a:ext>
            </a:extLst>
          </p:cNvPr>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a:extLst>
              <a:ext uri="{FF2B5EF4-FFF2-40B4-BE49-F238E27FC236}">
                <a16:creationId xmlns:a16="http://schemas.microsoft.com/office/drawing/2014/main" id="{CB763501-7E6D-CE3C-9D0A-12631A9E58C2}"/>
              </a:ext>
            </a:extLst>
          </p:cNvPr>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1635792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27E57-6E9D-4A27-C700-5C38DBB6BD10}"/>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EF0C6D5-5819-505F-5137-B66AE10E8B34}"/>
              </a:ext>
            </a:extLst>
          </p:cNvPr>
          <p:cNvSpPr>
            <a:spLocks noGrp="1" noChangeArrowheads="1"/>
          </p:cNvSpPr>
          <p:nvPr>
            <p:ph type="sldNum" sz="quarter" idx="5"/>
          </p:nvPr>
        </p:nvSpPr>
        <p:spPr/>
        <p:txBody>
          <a:bodyPr/>
          <a:lstStyle/>
          <a:p>
            <a:pPr>
              <a:defRPr/>
            </a:pPr>
            <a:fld id="{CC0E4DB9-1C8F-4F14-ADF4-35C50C53B268}" type="slidenum">
              <a:rPr lang="en-US">
                <a:solidFill>
                  <a:srgbClr val="000000"/>
                </a:solidFill>
              </a:rPr>
              <a:pPr>
                <a:defRPr/>
              </a:pPr>
              <a:t>21</a:t>
            </a:fld>
            <a:endParaRPr lang="en-US">
              <a:solidFill>
                <a:srgbClr val="000000"/>
              </a:solidFill>
            </a:endParaRPr>
          </a:p>
        </p:txBody>
      </p:sp>
      <p:sp>
        <p:nvSpPr>
          <p:cNvPr id="1090562" name="Rectangle 2">
            <a:extLst>
              <a:ext uri="{FF2B5EF4-FFF2-40B4-BE49-F238E27FC236}">
                <a16:creationId xmlns:a16="http://schemas.microsoft.com/office/drawing/2014/main" id="{F89CF2ED-54FC-9885-305E-1759CFD24A47}"/>
              </a:ext>
            </a:extLst>
          </p:cNvPr>
          <p:cNvSpPr>
            <a:spLocks noGrp="1" noRot="1" noChangeAspect="1" noChangeArrowheads="1" noTextEdit="1"/>
          </p:cNvSpPr>
          <p:nvPr>
            <p:ph type="sldImg"/>
          </p:nvPr>
        </p:nvSpPr>
        <p:spPr>
          <a:xfrm>
            <a:off x="139700" y="766763"/>
            <a:ext cx="6821488" cy="3838575"/>
          </a:xfrm>
          <a:prstGeom prst="rect">
            <a:avLst/>
          </a:prstGeom>
          <a:ln/>
        </p:spPr>
      </p:sp>
      <p:sp>
        <p:nvSpPr>
          <p:cNvPr id="1090563" name="Rectangle 3">
            <a:extLst>
              <a:ext uri="{FF2B5EF4-FFF2-40B4-BE49-F238E27FC236}">
                <a16:creationId xmlns:a16="http://schemas.microsoft.com/office/drawing/2014/main" id="{9B4CD863-7B57-0767-7E3C-B1990CD656BB}"/>
              </a:ext>
            </a:extLst>
          </p:cNvPr>
          <p:cNvSpPr>
            <a:spLocks noGrp="1" noChangeArrowheads="1"/>
          </p:cNvSpPr>
          <p:nvPr>
            <p:ph type="body" idx="1"/>
          </p:nvPr>
        </p:nvSpPr>
        <p:spPr>
          <a:xfrm>
            <a:off x="711200" y="4862513"/>
            <a:ext cx="5676900" cy="4605337"/>
          </a:xfrm>
          <a:prstGeom prst="rect">
            <a:avLst/>
          </a:prstGeom>
          <a:noFill/>
          <a:ln/>
        </p:spPr>
        <p:txBody>
          <a:bodyPr/>
          <a:lstStyle/>
          <a:p>
            <a:pPr>
              <a:buSzPct val="155000"/>
            </a:pPr>
            <a:endParaRPr lang="en-AU" dirty="0">
              <a:sym typeface="Wingdings" pitchFamily="2" charset="2"/>
            </a:endParaRPr>
          </a:p>
        </p:txBody>
      </p:sp>
    </p:spTree>
    <p:extLst>
      <p:ext uri="{BB962C8B-B14F-4D97-AF65-F5344CB8AC3E}">
        <p14:creationId xmlns:p14="http://schemas.microsoft.com/office/powerpoint/2010/main" val="255362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has been shown that the larger the model, the harder it is to understand it, and the higher is the likelihood of making syntactic</a:t>
            </a:r>
            <a:r>
              <a:rPr lang="en-AU" baseline="0" dirty="0"/>
              <a:t> mistakes, e.g. creating a deadlock in the model</a:t>
            </a:r>
            <a:endParaRPr lang="en-AU" dirty="0"/>
          </a:p>
        </p:txBody>
      </p:sp>
      <p:sp>
        <p:nvSpPr>
          <p:cNvPr id="4" name="Slide Number Placeholder 3"/>
          <p:cNvSpPr>
            <a:spLocks noGrp="1"/>
          </p:cNvSpPr>
          <p:nvPr>
            <p:ph type="sldNum" sz="quarter" idx="10"/>
          </p:nvPr>
        </p:nvSpPr>
        <p:spPr/>
        <p:txBody>
          <a:bodyPr/>
          <a:lstStyle/>
          <a:p>
            <a:fld id="{FD459FBD-F870-41EC-BC31-A08DD5BC5012}" type="slidenum">
              <a:rPr lang="en-AU" smtClean="0">
                <a:solidFill>
                  <a:prstClr val="black"/>
                </a:solidFill>
              </a:rPr>
              <a:pPr/>
              <a:t>2</a:t>
            </a:fld>
            <a:endParaRPr lang="en-AU">
              <a:solidFill>
                <a:prstClr val="black"/>
              </a:solidFill>
            </a:endParaRPr>
          </a:p>
        </p:txBody>
      </p:sp>
    </p:spTree>
    <p:extLst>
      <p:ext uri="{BB962C8B-B14F-4D97-AF65-F5344CB8AC3E}">
        <p14:creationId xmlns:p14="http://schemas.microsoft.com/office/powerpoint/2010/main" val="1310917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71A05-58A3-0DFE-EC77-E2051BD42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7345F-55D8-F669-0DC0-4C65EF14B74E}"/>
              </a:ext>
            </a:extLst>
          </p:cNvPr>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7249327-1A76-A0A7-2A72-AD4DA1001ADB}"/>
              </a:ext>
            </a:extLst>
          </p:cNvPr>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a:extLst>
              <a:ext uri="{FF2B5EF4-FFF2-40B4-BE49-F238E27FC236}">
                <a16:creationId xmlns:a16="http://schemas.microsoft.com/office/drawing/2014/main" id="{63F98DFC-DB1F-455E-F342-03FF6971DB0F}"/>
              </a:ext>
            </a:extLst>
          </p:cNvPr>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a:extLst>
              <a:ext uri="{FF2B5EF4-FFF2-40B4-BE49-F238E27FC236}">
                <a16:creationId xmlns:a16="http://schemas.microsoft.com/office/drawing/2014/main" id="{9ADF3808-C44D-0B69-3120-97182BB5523C}"/>
              </a:ext>
            </a:extLst>
          </p:cNvPr>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22</a:t>
            </a:fld>
            <a:endParaRPr lang="de-DE">
              <a:solidFill>
                <a:srgbClr val="000000"/>
              </a:solidFill>
            </a:endParaRPr>
          </a:p>
        </p:txBody>
      </p:sp>
      <p:sp>
        <p:nvSpPr>
          <p:cNvPr id="6" name="Footer Placeholder 5">
            <a:extLst>
              <a:ext uri="{FF2B5EF4-FFF2-40B4-BE49-F238E27FC236}">
                <a16:creationId xmlns:a16="http://schemas.microsoft.com/office/drawing/2014/main" id="{8995DF46-F3CE-EA5C-F36B-30CAF6228989}"/>
              </a:ext>
            </a:extLst>
          </p:cNvPr>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a:extLst>
              <a:ext uri="{FF2B5EF4-FFF2-40B4-BE49-F238E27FC236}">
                <a16:creationId xmlns:a16="http://schemas.microsoft.com/office/drawing/2014/main" id="{C7CF6A15-2DA9-3514-D22B-4CFA386E94E1}"/>
              </a:ext>
            </a:extLst>
          </p:cNvPr>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3044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4FBB7-5A5F-E471-69D2-AB7FB89E0319}"/>
            </a:ext>
          </a:extLst>
        </p:cNvPr>
        <p:cNvGrpSpPr/>
        <p:nvPr/>
      </p:nvGrpSpPr>
      <p:grpSpPr>
        <a:xfrm>
          <a:off x="0" y="0"/>
          <a:ext cx="0" cy="0"/>
          <a:chOff x="0" y="0"/>
          <a:chExt cx="0" cy="0"/>
        </a:xfrm>
      </p:grpSpPr>
      <p:sp>
        <p:nvSpPr>
          <p:cNvPr id="6" name="Rectangle 7">
            <a:extLst>
              <a:ext uri="{FF2B5EF4-FFF2-40B4-BE49-F238E27FC236}">
                <a16:creationId xmlns:a16="http://schemas.microsoft.com/office/drawing/2014/main" id="{9BABD19C-1589-D517-9A9E-585EFF3D378C}"/>
              </a:ext>
            </a:extLst>
          </p:cNvPr>
          <p:cNvSpPr>
            <a:spLocks noGrp="1" noChangeArrowheads="1"/>
          </p:cNvSpPr>
          <p:nvPr>
            <p:ph type="sldNum" sz="quarter" idx="5"/>
          </p:nvPr>
        </p:nvSpPr>
        <p:spPr>
          <a:ln/>
        </p:spPr>
        <p:txBody>
          <a:bodyPr/>
          <a:lstStyle/>
          <a:p>
            <a:fld id="{6A76EAC2-823C-409C-8160-D3C56D5D7745}" type="slidenum">
              <a:rPr lang="en-US">
                <a:solidFill>
                  <a:srgbClr val="000000"/>
                </a:solidFill>
              </a:rPr>
              <a:pPr/>
              <a:t>23</a:t>
            </a:fld>
            <a:endParaRPr lang="en-US">
              <a:solidFill>
                <a:srgbClr val="000000"/>
              </a:solidFill>
            </a:endParaRPr>
          </a:p>
        </p:txBody>
      </p:sp>
      <p:sp>
        <p:nvSpPr>
          <p:cNvPr id="1739778" name="Rectangle 2">
            <a:extLst>
              <a:ext uri="{FF2B5EF4-FFF2-40B4-BE49-F238E27FC236}">
                <a16:creationId xmlns:a16="http://schemas.microsoft.com/office/drawing/2014/main" id="{6666C51A-2E57-2EDF-521F-5E4C254E32CB}"/>
              </a:ext>
            </a:extLst>
          </p:cNvPr>
          <p:cNvSpPr>
            <a:spLocks noGrp="1" noRot="1" noChangeAspect="1" noChangeArrowheads="1" noTextEdit="1"/>
          </p:cNvSpPr>
          <p:nvPr>
            <p:ph type="sldImg"/>
          </p:nvPr>
        </p:nvSpPr>
        <p:spPr>
          <a:xfrm>
            <a:off x="138113" y="768350"/>
            <a:ext cx="6823075" cy="3838575"/>
          </a:xfrm>
          <a:prstGeom prst="rect">
            <a:avLst/>
          </a:prstGeom>
          <a:ln/>
        </p:spPr>
      </p:sp>
      <p:sp>
        <p:nvSpPr>
          <p:cNvPr id="1739779" name="Rectangle 3">
            <a:extLst>
              <a:ext uri="{FF2B5EF4-FFF2-40B4-BE49-F238E27FC236}">
                <a16:creationId xmlns:a16="http://schemas.microsoft.com/office/drawing/2014/main" id="{7CFE10B3-3B31-232A-6772-038502A26BE8}"/>
              </a:ext>
            </a:extLst>
          </p:cNvPr>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3040990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45E24-49E9-5B0C-A51C-C5EA6FC286A2}"/>
            </a:ext>
          </a:extLst>
        </p:cNvPr>
        <p:cNvGrpSpPr/>
        <p:nvPr/>
      </p:nvGrpSpPr>
      <p:grpSpPr>
        <a:xfrm>
          <a:off x="0" y="0"/>
          <a:ext cx="0" cy="0"/>
          <a:chOff x="0" y="0"/>
          <a:chExt cx="0" cy="0"/>
        </a:xfrm>
      </p:grpSpPr>
      <p:sp>
        <p:nvSpPr>
          <p:cNvPr id="6" name="Rectangle 7">
            <a:extLst>
              <a:ext uri="{FF2B5EF4-FFF2-40B4-BE49-F238E27FC236}">
                <a16:creationId xmlns:a16="http://schemas.microsoft.com/office/drawing/2014/main" id="{5EC32258-FFB1-3083-F464-341AEF910526}"/>
              </a:ext>
            </a:extLst>
          </p:cNvPr>
          <p:cNvSpPr>
            <a:spLocks noGrp="1" noChangeArrowheads="1"/>
          </p:cNvSpPr>
          <p:nvPr>
            <p:ph type="sldNum" sz="quarter" idx="5"/>
          </p:nvPr>
        </p:nvSpPr>
        <p:spPr>
          <a:ln/>
        </p:spPr>
        <p:txBody>
          <a:bodyPr/>
          <a:lstStyle/>
          <a:p>
            <a:fld id="{6A76EAC2-823C-409C-8160-D3C56D5D7745}" type="slidenum">
              <a:rPr lang="en-US">
                <a:solidFill>
                  <a:srgbClr val="000000"/>
                </a:solidFill>
              </a:rPr>
              <a:pPr/>
              <a:t>24</a:t>
            </a:fld>
            <a:endParaRPr lang="en-US">
              <a:solidFill>
                <a:srgbClr val="000000"/>
              </a:solidFill>
            </a:endParaRPr>
          </a:p>
        </p:txBody>
      </p:sp>
      <p:sp>
        <p:nvSpPr>
          <p:cNvPr id="1739778" name="Rectangle 2">
            <a:extLst>
              <a:ext uri="{FF2B5EF4-FFF2-40B4-BE49-F238E27FC236}">
                <a16:creationId xmlns:a16="http://schemas.microsoft.com/office/drawing/2014/main" id="{77A346B4-1EFA-382C-DF69-02D117F108C6}"/>
              </a:ext>
            </a:extLst>
          </p:cNvPr>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a:extLst>
              <a:ext uri="{FF2B5EF4-FFF2-40B4-BE49-F238E27FC236}">
                <a16:creationId xmlns:a16="http://schemas.microsoft.com/office/drawing/2014/main" id="{BE8A0B2E-6C54-5EBE-ACA8-8015E2106A65}"/>
              </a:ext>
            </a:extLst>
          </p:cNvPr>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3801426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A0EE6-754E-F6F2-F641-F097016DF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A58D9-309B-6FEB-38A1-C6F8F9B2B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A2418-CCA6-7654-E713-5BC92411E5C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FD95FCF-2206-EFCF-DEDE-E001D6A26E48}"/>
              </a:ext>
            </a:extLst>
          </p:cNvPr>
          <p:cNvSpPr>
            <a:spLocks noGrp="1"/>
          </p:cNvSpPr>
          <p:nvPr>
            <p:ph type="sldNum" sz="quarter" idx="10"/>
          </p:nvPr>
        </p:nvSpPr>
        <p:spPr/>
        <p:txBody>
          <a:bodyPr/>
          <a:lstStyle/>
          <a:p>
            <a:fld id="{FF75FBE6-A5E5-4129-B773-A57E4A37EA48}" type="slidenum">
              <a:rPr lang="en-AU" smtClean="0">
                <a:solidFill>
                  <a:prstClr val="black"/>
                </a:solidFill>
              </a:rPr>
              <a:pPr/>
              <a:t>27</a:t>
            </a:fld>
            <a:endParaRPr lang="en-AU">
              <a:solidFill>
                <a:prstClr val="black"/>
              </a:solidFill>
            </a:endParaRPr>
          </a:p>
        </p:txBody>
      </p:sp>
    </p:spTree>
    <p:extLst>
      <p:ext uri="{BB962C8B-B14F-4D97-AF65-F5344CB8AC3E}">
        <p14:creationId xmlns:p14="http://schemas.microsoft.com/office/powerpoint/2010/main" val="89877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are just modelling tools, while others allow you to simulate and execute processes.</a:t>
            </a:r>
          </a:p>
        </p:txBody>
      </p:sp>
      <p:sp>
        <p:nvSpPr>
          <p:cNvPr id="4" name="Slide Number Placeholder 3"/>
          <p:cNvSpPr>
            <a:spLocks noGrp="1"/>
          </p:cNvSpPr>
          <p:nvPr>
            <p:ph type="sldNum" sz="quarter" idx="5"/>
          </p:nvPr>
        </p:nvSpPr>
        <p:spPr/>
        <p:txBody>
          <a:bodyPr/>
          <a:lstStyle/>
          <a:p>
            <a:fld id="{35A3C103-437F-4342-8A6E-3030D22D1B51}" type="slidenum">
              <a:rPr lang="en-IE" smtClean="0"/>
              <a:t>29</a:t>
            </a:fld>
            <a:endParaRPr lang="en-IE"/>
          </a:p>
        </p:txBody>
      </p:sp>
    </p:spTree>
    <p:extLst>
      <p:ext uri="{BB962C8B-B14F-4D97-AF65-F5344CB8AC3E}">
        <p14:creationId xmlns:p14="http://schemas.microsoft.com/office/powerpoint/2010/main" val="213673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https://www.youtube.com/watch?v=e9wANApZXL8&amp;ab_channel=AngelotheBA</a:t>
            </a:r>
          </a:p>
        </p:txBody>
      </p:sp>
      <p:sp>
        <p:nvSpPr>
          <p:cNvPr id="4" name="Slide Number Placeholder 3"/>
          <p:cNvSpPr>
            <a:spLocks noGrp="1"/>
          </p:cNvSpPr>
          <p:nvPr>
            <p:ph type="sldNum" sz="quarter" idx="5"/>
          </p:nvPr>
        </p:nvSpPr>
        <p:spPr/>
        <p:txBody>
          <a:bodyPr/>
          <a:lstStyle/>
          <a:p>
            <a:fld id="{35A3C103-437F-4342-8A6E-3030D22D1B51}" type="slidenum">
              <a:rPr lang="en-IE" smtClean="0"/>
              <a:t>30</a:t>
            </a:fld>
            <a:endParaRPr lang="en-IE"/>
          </a:p>
        </p:txBody>
      </p:sp>
    </p:spTree>
    <p:extLst>
      <p:ext uri="{BB962C8B-B14F-4D97-AF65-F5344CB8AC3E}">
        <p14:creationId xmlns:p14="http://schemas.microsoft.com/office/powerpoint/2010/main" val="135102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0EF48D8C-381F-40F2-92E9-2F4109F13D9A}" type="slidenum">
              <a:rPr lang="en-US">
                <a:solidFill>
                  <a:srgbClr val="000000"/>
                </a:solidFill>
              </a:rPr>
              <a:pPr>
                <a:defRPr/>
              </a:pPr>
              <a:t>3</a:t>
            </a:fld>
            <a:endParaRPr lang="en-US">
              <a:solidFill>
                <a:srgbClr val="000000"/>
              </a:solidFill>
            </a:endParaRPr>
          </a:p>
        </p:txBody>
      </p:sp>
      <p:sp>
        <p:nvSpPr>
          <p:cNvPr id="735234" name="Rectangle 2"/>
          <p:cNvSpPr>
            <a:spLocks noGrp="1" noRot="1" noChangeAspect="1" noChangeArrowheads="1" noTextEdit="1"/>
          </p:cNvSpPr>
          <p:nvPr>
            <p:ph type="sldImg"/>
          </p:nvPr>
        </p:nvSpPr>
        <p:spPr>
          <a:xfrm>
            <a:off x="139700" y="768350"/>
            <a:ext cx="6819900" cy="3836988"/>
          </a:xfrm>
          <a:prstGeom prst="rect">
            <a:avLst/>
          </a:prstGeom>
          <a:ln/>
        </p:spPr>
      </p:sp>
      <p:sp>
        <p:nvSpPr>
          <p:cNvPr id="735235" name="Rectangle 3"/>
          <p:cNvSpPr>
            <a:spLocks noGrp="1" noChangeArrowheads="1"/>
          </p:cNvSpPr>
          <p:nvPr>
            <p:ph type="body" idx="1"/>
          </p:nvPr>
        </p:nvSpPr>
        <p:spPr>
          <a:xfrm>
            <a:off x="709613" y="4860925"/>
            <a:ext cx="5680075" cy="4605338"/>
          </a:xfrm>
          <a:prstGeom prst="rect">
            <a:avLst/>
          </a:prstGeom>
          <a:noFill/>
          <a:ln/>
        </p:spPr>
        <p:txBody>
          <a:bodyPr/>
          <a:lstStyle/>
          <a:p>
            <a:pPr eaLnBrk="1" hangingPunct="1"/>
            <a:r>
              <a:rPr lang="en-AU" dirty="0"/>
              <a:t>For example, </a:t>
            </a:r>
            <a:r>
              <a:rPr lang="en-AU" b="1" dirty="0"/>
              <a:t>Emit invoice </a:t>
            </a:r>
            <a:r>
              <a:rPr lang="en-AU" dirty="0"/>
              <a:t>is a task, while </a:t>
            </a:r>
            <a:r>
              <a:rPr lang="en-AU" b="1" dirty="0"/>
              <a:t>Handle shipment </a:t>
            </a:r>
            <a:r>
              <a:rPr lang="en-AU" dirty="0"/>
              <a:t>is a subprocess as it includes tasks such as pick goods from warehouse</a:t>
            </a:r>
            <a:r>
              <a:rPr lang="en-AU" baseline="0" dirty="0"/>
              <a:t> shelves, package them, print shipment notice, attach it to package, load into track</a:t>
            </a:r>
            <a:r>
              <a:rPr lang="mr-IN" baseline="0" dirty="0"/>
              <a:t>…</a:t>
            </a:r>
            <a:endParaRPr lang="en-AU" dirty="0"/>
          </a:p>
        </p:txBody>
      </p:sp>
    </p:spTree>
    <p:extLst>
      <p:ext uri="{BB962C8B-B14F-4D97-AF65-F5344CB8AC3E}">
        <p14:creationId xmlns:p14="http://schemas.microsoft.com/office/powerpoint/2010/main" val="33609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p:txBody>
          <a:bodyPr/>
          <a:lstStyle/>
          <a:p>
            <a:pPr>
              <a:defRPr/>
            </a:pPr>
            <a:fld id="{51406262-92F9-4264-88D7-2CBD11447AD8}" type="slidenum">
              <a:rPr lang="en-US">
                <a:solidFill>
                  <a:srgbClr val="000000"/>
                </a:solidFill>
              </a:rPr>
              <a:pPr>
                <a:defRPr/>
              </a:pPr>
              <a:t>4</a:t>
            </a:fld>
            <a:endParaRPr lang="en-US">
              <a:solidFill>
                <a:srgbClr val="000000"/>
              </a:solidFill>
            </a:endParaRPr>
          </a:p>
        </p:txBody>
      </p:sp>
      <p:sp>
        <p:nvSpPr>
          <p:cNvPr id="737282" name="Rectangle 2"/>
          <p:cNvSpPr>
            <a:spLocks noGrp="1" noRot="1" noChangeAspect="1" noChangeArrowheads="1" noTextEdit="1"/>
          </p:cNvSpPr>
          <p:nvPr>
            <p:ph type="sldImg"/>
          </p:nvPr>
        </p:nvSpPr>
        <p:spPr>
          <a:xfrm>
            <a:off x="139700" y="768350"/>
            <a:ext cx="6819900" cy="3836988"/>
          </a:xfrm>
          <a:prstGeom prst="rect">
            <a:avLst/>
          </a:prstGeom>
          <a:ln/>
        </p:spPr>
      </p:sp>
      <p:sp>
        <p:nvSpPr>
          <p:cNvPr id="737283" name="Rectangle 3"/>
          <p:cNvSpPr>
            <a:spLocks noGrp="1" noChangeArrowheads="1"/>
          </p:cNvSpPr>
          <p:nvPr>
            <p:ph type="body" idx="1"/>
          </p:nvPr>
        </p:nvSpPr>
        <p:spPr>
          <a:xfrm>
            <a:off x="709613" y="4860925"/>
            <a:ext cx="5680075" cy="4605338"/>
          </a:xfrm>
          <a:prstGeom prst="rect">
            <a:avLst/>
          </a:prstGeom>
          <a:noFill/>
          <a:ln/>
        </p:spPr>
        <p:txBody>
          <a:bodyPr/>
          <a:lstStyle/>
          <a:p>
            <a:pPr eaLnBrk="1" hangingPunct="1"/>
            <a:endParaRPr lang="en-AU">
              <a:ea typeface="ＭＳ Ｐゴシック"/>
            </a:endParaRPr>
          </a:p>
        </p:txBody>
      </p:sp>
    </p:spTree>
    <p:extLst>
      <p:ext uri="{BB962C8B-B14F-4D97-AF65-F5344CB8AC3E}">
        <p14:creationId xmlns:p14="http://schemas.microsoft.com/office/powerpoint/2010/main" val="15508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a:t>
            </a:r>
            <a:r>
              <a:rPr lang="en-AU" baseline="0" dirty="0"/>
              <a:t> more detailed </a:t>
            </a:r>
            <a:r>
              <a:rPr lang="en-AU" dirty="0"/>
              <a:t>version of</a:t>
            </a:r>
            <a:r>
              <a:rPr lang="en-AU" baseline="0" dirty="0"/>
              <a:t> our order-to-cash process where we added a branch to manufacture the product in case it is not in stock, and have made the shipment and invoicing part more detailed by asking for a shipment address and receiving the payment</a:t>
            </a:r>
            <a:endParaRPr lang="en-AU" dirty="0"/>
          </a:p>
        </p:txBody>
      </p:sp>
      <p:sp>
        <p:nvSpPr>
          <p:cNvPr id="4" name="Slide Number Placeholder 3"/>
          <p:cNvSpPr>
            <a:spLocks noGrp="1"/>
          </p:cNvSpPr>
          <p:nvPr>
            <p:ph type="sldNum" sz="quarter" idx="10"/>
          </p:nvPr>
        </p:nvSpPr>
        <p:spPr/>
        <p:txBody>
          <a:bodyPr/>
          <a:lstStyle/>
          <a:p>
            <a:fld id="{8F82759E-8999-4DBB-AFA5-27BEE8C6C2F0}" type="slidenum">
              <a:rPr lang="en-US" smtClean="0">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8709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7DB1494-1195-449F-A4D8-3BAA313B6287}" type="slidenum">
              <a:rPr lang="en-AU" smtClean="0"/>
              <a:t>6</a:t>
            </a:fld>
            <a:endParaRPr lang="en-AU"/>
          </a:p>
        </p:txBody>
      </p:sp>
    </p:spTree>
    <p:extLst>
      <p:ext uri="{BB962C8B-B14F-4D97-AF65-F5344CB8AC3E}">
        <p14:creationId xmlns:p14="http://schemas.microsoft.com/office/powerpoint/2010/main" val="373449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22 to 10 nodes</a:t>
            </a:r>
          </a:p>
        </p:txBody>
      </p:sp>
      <p:sp>
        <p:nvSpPr>
          <p:cNvPr id="4" name="Slide Number Placeholder 3"/>
          <p:cNvSpPr>
            <a:spLocks noGrp="1"/>
          </p:cNvSpPr>
          <p:nvPr>
            <p:ph type="sldNum" sz="quarter" idx="10"/>
          </p:nvPr>
        </p:nvSpPr>
        <p:spPr/>
        <p:txBody>
          <a:bodyPr/>
          <a:lstStyle/>
          <a:p>
            <a:fld id="{37DB1494-1195-449F-A4D8-3BAA313B6287}" type="slidenum">
              <a:rPr lang="en-AU" smtClean="0"/>
              <a:t>7</a:t>
            </a:fld>
            <a:endParaRPr lang="en-AU"/>
          </a:p>
        </p:txBody>
      </p:sp>
    </p:spTree>
    <p:extLst>
      <p:ext uri="{BB962C8B-B14F-4D97-AF65-F5344CB8AC3E}">
        <p14:creationId xmlns:p14="http://schemas.microsoft.com/office/powerpoint/2010/main" val="3295000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8</a:t>
            </a:fld>
            <a:endParaRPr lang="en-AU">
              <a:solidFill>
                <a:prstClr val="black"/>
              </a:solidFill>
            </a:endParaRPr>
          </a:p>
        </p:txBody>
      </p:sp>
    </p:spTree>
    <p:extLst>
      <p:ext uri="{BB962C8B-B14F-4D97-AF65-F5344CB8AC3E}">
        <p14:creationId xmlns:p14="http://schemas.microsoft.com/office/powerpoint/2010/main" val="175931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Relevant: </a:t>
            </a:r>
            <a:r>
              <a:rPr lang="en-US" dirty="0"/>
              <a:t>Consider domain, target audience and modelling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Logical: group elements meaningfully</a:t>
            </a:r>
            <a:r>
              <a:rPr lang="en-AU" sz="1200" baseline="0" dirty="0"/>
              <a:t> on the basis of a common object: everything about invoice (invoice emission </a:t>
            </a:r>
            <a:r>
              <a:rPr lang="en-AU" sz="1200" baseline="0" dirty="0" err="1"/>
              <a:t>subprocess</a:t>
            </a:r>
            <a:r>
              <a:rPr lang="en-AU" sz="1200" baseline="0" dirty="0"/>
              <a:t>), everything about raw materials (acquisition from suppliers)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a:t>Structural: it </a:t>
            </a:r>
            <a:r>
              <a:rPr lang="en-AU" sz="1200" dirty="0"/>
              <a:t>has been shown empirically that having more than 30 flow objects leads to increased modelling errors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p>
        </p:txBody>
      </p:sp>
      <p:sp>
        <p:nvSpPr>
          <p:cNvPr id="4" name="Slide Number Placeholder 3"/>
          <p:cNvSpPr>
            <a:spLocks noGrp="1"/>
          </p:cNvSpPr>
          <p:nvPr>
            <p:ph type="sldNum" sz="quarter" idx="10"/>
          </p:nvPr>
        </p:nvSpPr>
        <p:spPr/>
        <p:txBody>
          <a:bodyPr/>
          <a:lstStyle/>
          <a:p>
            <a:fld id="{FD459FBD-F870-41EC-BC31-A08DD5BC5012}" type="slidenum">
              <a:rPr lang="en-AU" smtClean="0">
                <a:solidFill>
                  <a:prstClr val="black"/>
                </a:solidFill>
              </a:rPr>
              <a:pPr/>
              <a:t>9</a:t>
            </a:fld>
            <a:endParaRPr lang="en-AU">
              <a:solidFill>
                <a:prstClr val="black"/>
              </a:solidFill>
            </a:endParaRPr>
          </a:p>
        </p:txBody>
      </p:sp>
    </p:spTree>
    <p:extLst>
      <p:ext uri="{BB962C8B-B14F-4D97-AF65-F5344CB8AC3E}">
        <p14:creationId xmlns:p14="http://schemas.microsoft.com/office/powerpoint/2010/main" val="181840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4150D-CA2E-4FAD-A4D8-18DE2A2E6A1D}" type="datetimeFigureOut">
              <a:rPr lang="en-IE" smtClean="0"/>
              <a:t>03/02/2025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109562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4150D-CA2E-4FAD-A4D8-18DE2A2E6A1D}" type="datetimeFigureOut">
              <a:rPr lang="en-IE" smtClean="0"/>
              <a:t>03/02/2025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1166909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4150D-CA2E-4FAD-A4D8-18DE2A2E6A1D}" type="datetimeFigureOut">
              <a:rPr lang="en-IE" smtClean="0"/>
              <a:t>03/02/2025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2319188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16540" y="1613536"/>
            <a:ext cx="5280000" cy="4631054"/>
          </a:xfrm>
        </p:spPr>
        <p:txBody>
          <a:bodyPr>
            <a:normAutofit/>
          </a:bodyPr>
          <a:lstStyle>
            <a:lvl1pPr>
              <a:buClr>
                <a:schemeClr val="accent2">
                  <a:lumMod val="90000"/>
                  <a:lumOff val="10000"/>
                </a:schemeClr>
              </a:buClr>
              <a:defRPr sz="1920"/>
            </a:lvl1pPr>
            <a:lvl2pPr marL="649574" indent="-342900">
              <a:buClr>
                <a:schemeClr val="accent2">
                  <a:lumMod val="90000"/>
                  <a:lumOff val="10000"/>
                </a:schemeClr>
              </a:buClr>
              <a:buFont typeface="Wingdings" charset="2"/>
              <a:buChar char="§"/>
              <a:defRPr sz="1800"/>
            </a:lvl2pPr>
            <a:lvl3pPr>
              <a:buClr>
                <a:schemeClr val="accent2">
                  <a:lumMod val="90000"/>
                  <a:lumOff val="10000"/>
                </a:schemeClr>
              </a:buClr>
              <a:defRPr sz="1680"/>
            </a:lvl3pPr>
            <a:lvl4pPr>
              <a:buClr>
                <a:schemeClr val="accent1"/>
              </a:buClr>
              <a:defRPr sz="1440"/>
            </a:lvl4pPr>
            <a:lvl5pPr>
              <a:defRPr sz="1440"/>
            </a:lvl5pPr>
            <a:lvl6pPr>
              <a:defRPr sz="2160"/>
            </a:lvl6pPr>
            <a:lvl7pPr>
              <a:defRPr sz="2160"/>
            </a:lvl7pPr>
            <a:lvl8pPr>
              <a:defRPr sz="2160"/>
            </a:lvl8pPr>
            <a:lvl9pPr>
              <a:defRPr sz="216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6287584" y="1613536"/>
            <a:ext cx="5280000" cy="4631054"/>
          </a:xfrm>
        </p:spPr>
        <p:txBody>
          <a:bodyPr>
            <a:normAutofit/>
          </a:bodyPr>
          <a:lstStyle>
            <a:lvl1pPr>
              <a:buClr>
                <a:schemeClr val="accent2">
                  <a:lumMod val="90000"/>
                  <a:lumOff val="10000"/>
                </a:schemeClr>
              </a:buClr>
              <a:defRPr sz="1920"/>
            </a:lvl1pPr>
            <a:lvl2pPr marL="649574" indent="-342900">
              <a:buClr>
                <a:schemeClr val="accent2">
                  <a:lumMod val="90000"/>
                  <a:lumOff val="10000"/>
                </a:schemeClr>
              </a:buClr>
              <a:buFont typeface="Wingdings" charset="2"/>
              <a:buChar char="§"/>
              <a:defRPr sz="1800"/>
            </a:lvl2pPr>
            <a:lvl3pPr>
              <a:buClr>
                <a:schemeClr val="accent2">
                  <a:lumMod val="90000"/>
                  <a:lumOff val="10000"/>
                </a:schemeClr>
              </a:buClr>
              <a:defRPr sz="1680"/>
            </a:lvl3pPr>
            <a:lvl4pPr>
              <a:buClr>
                <a:schemeClr val="accent1"/>
              </a:buClr>
              <a:defRPr sz="1440"/>
            </a:lvl4pPr>
            <a:lvl5pPr>
              <a:buClr>
                <a:schemeClr val="accent1"/>
              </a:buClr>
              <a:defRPr sz="1440"/>
            </a:lvl5pPr>
            <a:lvl6pPr>
              <a:defRPr sz="2160"/>
            </a:lvl6pPr>
            <a:lvl7pPr>
              <a:defRPr sz="2160"/>
            </a:lvl7pPr>
            <a:lvl8pPr>
              <a:defRPr sz="2160"/>
            </a:lvl8pPr>
            <a:lvl9pPr>
              <a:defRPr sz="2160"/>
            </a:lvl9pPr>
          </a:lstStyle>
          <a:p>
            <a:pPr lvl="0"/>
            <a:r>
              <a:rPr lang="de-AT" dirty="0"/>
              <a:t>Textmasterformat bearbeiten</a:t>
            </a:r>
          </a:p>
          <a:p>
            <a:pPr lvl="1"/>
            <a:r>
              <a:rPr lang="de-AT" dirty="0"/>
              <a:t>Zweite Ebene</a:t>
            </a:r>
          </a:p>
          <a:p>
            <a:pPr lvl="2"/>
            <a:r>
              <a:rPr lang="de-AT" dirty="0"/>
              <a:t>Dritte Ebene</a:t>
            </a:r>
          </a:p>
        </p:txBody>
      </p:sp>
      <p:sp>
        <p:nvSpPr>
          <p:cNvPr id="10" name="Foliennummernplatzhalter 9"/>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extLst>
      <p:ext uri="{BB962C8B-B14F-4D97-AF65-F5344CB8AC3E}">
        <p14:creationId xmlns:p14="http://schemas.microsoft.com/office/powerpoint/2010/main" val="18216833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16025" y="1613536"/>
            <a:ext cx="10346192" cy="4624686"/>
          </a:xfrm>
        </p:spPr>
        <p:txBody>
          <a:bodyPr lIns="0" rIns="0">
            <a:normAutofit/>
          </a:bodyPr>
          <a:lstStyle>
            <a:lvl1pPr>
              <a:defRPr sz="1920"/>
            </a:lvl1pPr>
            <a:lvl2pPr>
              <a:defRPr sz="1920"/>
            </a:lvl2pPr>
            <a:lvl3pPr>
              <a:defRPr sz="1920"/>
            </a:lvl3pPr>
            <a:lvl4pPr>
              <a:defRPr sz="1920"/>
            </a:lvl4pPr>
            <a:lvl5pPr>
              <a:defRPr sz="192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9" name="Foliennummernplatzhalter 8"/>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extLst>
      <p:ext uri="{BB962C8B-B14F-4D97-AF65-F5344CB8AC3E}">
        <p14:creationId xmlns:p14="http://schemas.microsoft.com/office/powerpoint/2010/main" val="351722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4150D-CA2E-4FAD-A4D8-18DE2A2E6A1D}" type="datetimeFigureOut">
              <a:rPr lang="en-IE" smtClean="0"/>
              <a:t>03/02/2025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56784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4150D-CA2E-4FAD-A4D8-18DE2A2E6A1D}" type="datetimeFigureOut">
              <a:rPr lang="en-IE" smtClean="0"/>
              <a:t>03/02/2025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798286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4150D-CA2E-4FAD-A4D8-18DE2A2E6A1D}" type="datetimeFigureOut">
              <a:rPr lang="en-IE" smtClean="0"/>
              <a:t>03/02/2025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178782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4150D-CA2E-4FAD-A4D8-18DE2A2E6A1D}" type="datetimeFigureOut">
              <a:rPr lang="en-IE" smtClean="0"/>
              <a:t>03/02/2025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103220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4150D-CA2E-4FAD-A4D8-18DE2A2E6A1D}" type="datetimeFigureOut">
              <a:rPr lang="en-IE" smtClean="0"/>
              <a:t>03/02/2025</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643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4150D-CA2E-4FAD-A4D8-18DE2A2E6A1D}" type="datetimeFigureOut">
              <a:rPr lang="en-IE" smtClean="0"/>
              <a:t>03/02/2025</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25579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4150D-CA2E-4FAD-A4D8-18DE2A2E6A1D}" type="datetimeFigureOut">
              <a:rPr lang="en-IE" smtClean="0"/>
              <a:t>03/02/2025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365323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4150D-CA2E-4FAD-A4D8-18DE2A2E6A1D}" type="datetimeFigureOut">
              <a:rPr lang="en-IE" smtClean="0"/>
              <a:t>03/02/2025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E50EE67-C562-4938-8D97-10837315D991}" type="slidenum">
              <a:rPr lang="en-IE" smtClean="0"/>
              <a:t>‹#›</a:t>
            </a:fld>
            <a:endParaRPr lang="en-IE"/>
          </a:p>
        </p:txBody>
      </p:sp>
    </p:spTree>
    <p:extLst>
      <p:ext uri="{BB962C8B-B14F-4D97-AF65-F5344CB8AC3E}">
        <p14:creationId xmlns:p14="http://schemas.microsoft.com/office/powerpoint/2010/main" val="3897780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4150D-CA2E-4FAD-A4D8-18DE2A2E6A1D}" type="datetimeFigureOut">
              <a:rPr lang="en-IE" smtClean="0"/>
              <a:t>03/02/2025</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0EE67-C562-4938-8D97-10837315D991}" type="slidenum">
              <a:rPr lang="en-IE" smtClean="0"/>
              <a:t>‹#›</a:t>
            </a:fld>
            <a:endParaRPr lang="en-IE"/>
          </a:p>
        </p:txBody>
      </p:sp>
    </p:spTree>
    <p:extLst>
      <p:ext uri="{BB962C8B-B14F-4D97-AF65-F5344CB8AC3E}">
        <p14:creationId xmlns:p14="http://schemas.microsoft.com/office/powerpoint/2010/main" val="1645962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emf"/><Relationship Id="rId5" Type="http://schemas.openxmlformats.org/officeDocument/2006/relationships/oleObject" Target="../embeddings/oleObject8.bin"/><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Comparison_of_Business_Process_Model_and_Notation_modeling_tools" TargetMode="External"/><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a:xfrm>
            <a:off x="1123950" y="2279650"/>
            <a:ext cx="10515600" cy="1325563"/>
          </a:xfrm>
        </p:spPr>
        <p:txBody>
          <a:bodyPr>
            <a:normAutofit fontScale="90000"/>
          </a:bodyPr>
          <a:lstStyle/>
          <a:p>
            <a:r>
              <a:rPr lang="de-AT" dirty="0">
                <a:latin typeface="Arial" panose="020B0604020202020204" pitchFamily="34" charset="0"/>
                <a:cs typeface="Arial" panose="020B0604020202020204" pitchFamily="34" charset="0"/>
              </a:rPr>
              <a:t>Lecture 3: </a:t>
            </a:r>
            <a:br>
              <a:rPr lang="de-AT" dirty="0">
                <a:latin typeface="Arial" panose="020B0604020202020204" pitchFamily="34" charset="0"/>
                <a:cs typeface="Arial" panose="020B0604020202020204" pitchFamily="34" charset="0"/>
              </a:rPr>
            </a:br>
            <a:br>
              <a:rPr lang="de-AT" dirty="0">
                <a:latin typeface="Arial" panose="020B0604020202020204" pitchFamily="34" charset="0"/>
                <a:cs typeface="Arial" panose="020B0604020202020204" pitchFamily="34" charset="0"/>
              </a:rPr>
            </a:br>
            <a:r>
              <a:rPr lang="de-AT" dirty="0">
                <a:latin typeface="Arial" panose="020B0604020202020204" pitchFamily="34" charset="0"/>
                <a:cs typeface="Arial" panose="020B0604020202020204" pitchFamily="34" charset="0"/>
              </a:rPr>
              <a:t>Process Decomposition and Model Reuse</a:t>
            </a:r>
          </a:p>
        </p:txBody>
      </p:sp>
    </p:spTree>
    <p:extLst>
      <p:ext uri="{BB962C8B-B14F-4D97-AF65-F5344CB8AC3E}">
        <p14:creationId xmlns:p14="http://schemas.microsoft.com/office/powerpoint/2010/main" val="39592155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1391110" y="1650870"/>
            <a:ext cx="6951208" cy="520713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1261432" y="356108"/>
            <a:ext cx="8878829" cy="792088"/>
          </a:xfrm>
          <a:prstGeom prst="rect">
            <a:avLst/>
          </a:prstGeom>
          <a:ln>
            <a:solidFill>
              <a:schemeClr val="bg1"/>
            </a:solidFill>
          </a:ln>
        </p:spPr>
        <p:txBody>
          <a:bodyPr vert="horz" lIns="91440" tIns="45720" rIns="91440" bIns="4572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880" b="1" dirty="0">
                <a:solidFill>
                  <a:schemeClr val="tx1"/>
                </a:solidFill>
                <a:latin typeface="Arial" panose="020B0604020202020204" pitchFamily="34" charset="0"/>
                <a:cs typeface="Arial" panose="020B0604020202020204" pitchFamily="34" charset="0"/>
              </a:rPr>
              <a:t>Embedded or global sub-processes?</a:t>
            </a:r>
          </a:p>
        </p:txBody>
      </p:sp>
    </p:spTree>
    <p:extLst>
      <p:ext uri="{BB962C8B-B14F-4D97-AF65-F5344CB8AC3E}">
        <p14:creationId xmlns:p14="http://schemas.microsoft.com/office/powerpoint/2010/main" val="107419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Reuse</a:t>
            </a:r>
          </a:p>
        </p:txBody>
      </p:sp>
      <p:sp>
        <p:nvSpPr>
          <p:cNvPr id="3" name="Content Placeholder 2"/>
          <p:cNvSpPr>
            <a:spLocks noGrp="1"/>
          </p:cNvSpPr>
          <p:nvPr>
            <p:ph idx="1"/>
          </p:nvPr>
        </p:nvSpPr>
        <p:spPr>
          <a:xfrm>
            <a:off x="1243005" y="1595306"/>
            <a:ext cx="10151290" cy="4824536"/>
          </a:xfrm>
        </p:spPr>
        <p:txBody>
          <a:bodyPr>
            <a:normAutofit/>
          </a:bodyPr>
          <a:lstStyle/>
          <a:p>
            <a:pPr marL="0" indent="0">
              <a:buNone/>
            </a:pPr>
            <a:r>
              <a:rPr lang="en-AU" sz="2160" dirty="0"/>
              <a:t>By default, a sub-process is “embedded” into its parent process (i.e. it is stored within the same file)</a:t>
            </a:r>
          </a:p>
          <a:p>
            <a:pPr marL="0" indent="0">
              <a:buNone/>
            </a:pPr>
            <a:endParaRPr lang="en-AU" sz="2160" dirty="0"/>
          </a:p>
          <a:p>
            <a:pPr marL="0" indent="0">
              <a:buNone/>
            </a:pPr>
            <a:r>
              <a:rPr lang="en-AU" sz="2160" dirty="0"/>
              <a:t>In order to maximize reuse, it is possible to “extract” the sub-process and store it as a separate file in the process model repository</a:t>
            </a:r>
          </a:p>
          <a:p>
            <a:pPr marL="0" indent="0">
              <a:buNone/>
            </a:pPr>
            <a:endParaRPr lang="en-AU" sz="2160" dirty="0"/>
          </a:p>
          <a:p>
            <a:pPr marL="0" indent="0">
              <a:buNone/>
            </a:pPr>
            <a:r>
              <a:rPr lang="en-AU" sz="2160" dirty="0"/>
              <a:t>Such a sub-process is called “global” model, and is invoked via a “call” activity</a:t>
            </a:r>
          </a:p>
        </p:txBody>
      </p:sp>
      <p:sp>
        <p:nvSpPr>
          <p:cNvPr id="5" name="Rectangle 4"/>
          <p:cNvSpPr/>
          <p:nvPr/>
        </p:nvSpPr>
        <p:spPr>
          <a:xfrm>
            <a:off x="6531042" y="6080442"/>
            <a:ext cx="909223" cy="660437"/>
          </a:xfrm>
          <a:prstGeom prst="rect">
            <a:avLst/>
          </a:prstGeom>
        </p:spPr>
        <p:txBody>
          <a:bodyPr wrap="none">
            <a:spAutoFit/>
          </a:bodyPr>
          <a:lstStyle/>
          <a:p>
            <a:pPr algn="ctr" eaLnBrk="0" fontAlgn="base" hangingPunct="0">
              <a:spcBef>
                <a:spcPct val="0"/>
              </a:spcBef>
              <a:spcAft>
                <a:spcPct val="0"/>
              </a:spcAft>
            </a:pPr>
            <a:r>
              <a:rPr lang="en-AU" sz="1846" dirty="0">
                <a:latin typeface="Arial" panose="020B0604020202020204" pitchFamily="34" charset="0"/>
                <a:ea typeface="ＭＳ Ｐゴシック" pitchFamily="34" charset="-128"/>
                <a:cs typeface="Arial" panose="020B0604020202020204" pitchFamily="34" charset="0"/>
              </a:rPr>
              <a:t>Call</a:t>
            </a:r>
            <a:br>
              <a:rPr lang="en-AU" sz="1846" dirty="0">
                <a:latin typeface="Arial" panose="020B0604020202020204" pitchFamily="34" charset="0"/>
                <a:ea typeface="ＭＳ Ｐゴシック" pitchFamily="34" charset="-128"/>
                <a:cs typeface="Arial" panose="020B0604020202020204" pitchFamily="34" charset="0"/>
              </a:rPr>
            </a:br>
            <a:r>
              <a:rPr lang="en-AU" sz="1846" dirty="0">
                <a:latin typeface="Arial" panose="020B0604020202020204" pitchFamily="34" charset="0"/>
                <a:ea typeface="ＭＳ Ｐゴシック" pitchFamily="34" charset="-128"/>
                <a:cs typeface="Arial" panose="020B0604020202020204" pitchFamily="34" charset="0"/>
              </a:rPr>
              <a:t>activity</a:t>
            </a:r>
          </a:p>
        </p:txBody>
      </p:sp>
      <p:pic>
        <p:nvPicPr>
          <p:cNvPr id="777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658" y="5101645"/>
            <a:ext cx="1223992" cy="96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7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663" y="5101645"/>
            <a:ext cx="1237591" cy="96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779101" y="6080442"/>
            <a:ext cx="1064715" cy="660437"/>
          </a:xfrm>
          <a:prstGeom prst="rect">
            <a:avLst/>
          </a:prstGeom>
        </p:spPr>
        <p:txBody>
          <a:bodyPr wrap="none">
            <a:spAutoFit/>
          </a:bodyPr>
          <a:lstStyle/>
          <a:p>
            <a:pPr algn="ctr" eaLnBrk="0" fontAlgn="base" hangingPunct="0">
              <a:spcBef>
                <a:spcPct val="0"/>
              </a:spcBef>
              <a:spcAft>
                <a:spcPct val="0"/>
              </a:spcAft>
            </a:pPr>
            <a:r>
              <a:rPr lang="en-AU" sz="1846" dirty="0">
                <a:latin typeface="Arial" panose="020B0604020202020204" pitchFamily="34" charset="0"/>
                <a:ea typeface="ＭＳ Ｐゴシック" pitchFamily="34" charset="-128"/>
                <a:cs typeface="Arial" panose="020B0604020202020204" pitchFamily="34" charset="0"/>
              </a:rPr>
              <a:t>(normal)</a:t>
            </a:r>
          </a:p>
          <a:p>
            <a:pPr algn="ctr" eaLnBrk="0" fontAlgn="base" hangingPunct="0">
              <a:spcBef>
                <a:spcPct val="0"/>
              </a:spcBef>
              <a:spcAft>
                <a:spcPct val="0"/>
              </a:spcAft>
            </a:pPr>
            <a:r>
              <a:rPr lang="en-AU" sz="1846" dirty="0">
                <a:latin typeface="Arial" panose="020B0604020202020204" pitchFamily="34" charset="0"/>
                <a:ea typeface="ＭＳ Ｐゴシック" pitchFamily="34" charset="-128"/>
                <a:cs typeface="Arial" panose="020B0604020202020204" pitchFamily="34" charset="0"/>
              </a:rPr>
              <a:t>activity</a:t>
            </a:r>
          </a:p>
        </p:txBody>
      </p:sp>
      <p:sp>
        <p:nvSpPr>
          <p:cNvPr id="4" name="Slide Number Placeholder 3"/>
          <p:cNvSpPr>
            <a:spLocks noGrp="1"/>
          </p:cNvSpPr>
          <p:nvPr>
            <p:ph type="sldNum" sz="quarter" idx="11"/>
          </p:nvPr>
        </p:nvSpPr>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3786139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368" y="1386817"/>
            <a:ext cx="6444662" cy="495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a:t>Example: process reuse</a:t>
            </a:r>
          </a:p>
        </p:txBody>
      </p:sp>
      <p:pic>
        <p:nvPicPr>
          <p:cNvPr id="776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531" y="3512620"/>
            <a:ext cx="3639912" cy="70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a:off x="6786974" y="3203089"/>
            <a:ext cx="3560471" cy="299599"/>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0" name="Straight Connector 9"/>
          <p:cNvCxnSpPr/>
          <p:nvPr/>
        </p:nvCxnSpPr>
        <p:spPr bwMode="auto">
          <a:xfrm>
            <a:off x="5825405" y="3213020"/>
            <a:ext cx="882127" cy="506437"/>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2" name="Straight Connector 11"/>
          <p:cNvCxnSpPr/>
          <p:nvPr/>
        </p:nvCxnSpPr>
        <p:spPr bwMode="auto">
          <a:xfrm flipV="1">
            <a:off x="7026950" y="4218978"/>
            <a:ext cx="3320494" cy="683820"/>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4" name="Straight Connector 13"/>
          <p:cNvCxnSpPr/>
          <p:nvPr/>
        </p:nvCxnSpPr>
        <p:spPr bwMode="auto">
          <a:xfrm flipV="1">
            <a:off x="6266469" y="4218978"/>
            <a:ext cx="371552" cy="602724"/>
          </a:xfrm>
          <a:prstGeom prst="line">
            <a:avLst/>
          </a:prstGeom>
          <a:solidFill>
            <a:schemeClr val="accent1"/>
          </a:solidFill>
          <a:ln w="12700" cap="flat" cmpd="sng" algn="ctr">
            <a:solidFill>
              <a:schemeClr val="tx1"/>
            </a:solidFill>
            <a:prstDash val="dash"/>
            <a:round/>
            <a:headEnd type="none" w="sm" len="sm"/>
            <a:tailEnd type="none" w="sm" len="sm"/>
          </a:ln>
          <a:effectLst/>
        </p:spPr>
      </p:cxnSp>
      <p:sp>
        <p:nvSpPr>
          <p:cNvPr id="18" name="Rounded Rectangular Callout 17"/>
          <p:cNvSpPr/>
          <p:nvPr/>
        </p:nvSpPr>
        <p:spPr bwMode="auto">
          <a:xfrm>
            <a:off x="7522903" y="5537010"/>
            <a:ext cx="2601682" cy="924548"/>
          </a:xfrm>
          <a:prstGeom prst="wedgeRoundRectCallout">
            <a:avLst>
              <a:gd name="adj1" fmla="val -82665"/>
              <a:gd name="adj2" fmla="val -5972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Call activity is the </a:t>
            </a:r>
            <a:r>
              <a:rPr lang="en-AU" sz="1680" b="1" dirty="0">
                <a:solidFill>
                  <a:prstClr val="black"/>
                </a:solidFill>
                <a:latin typeface="Arial" panose="020B0604020202020204" pitchFamily="34" charset="0"/>
                <a:ea typeface="ＭＳ Ｐゴシック" pitchFamily="34" charset="-128"/>
                <a:cs typeface="Arial" panose="020B0604020202020204" pitchFamily="34" charset="0"/>
              </a:rPr>
              <a:t>default choice </a:t>
            </a:r>
            <a:r>
              <a:rPr lang="en-AU" sz="1680" dirty="0">
                <a:solidFill>
                  <a:prstClr val="black"/>
                </a:solidFill>
                <a:latin typeface="Arial" panose="020B0604020202020204" pitchFamily="34" charset="0"/>
                <a:ea typeface="ＭＳ Ｐゴシック" pitchFamily="34" charset="-128"/>
                <a:cs typeface="Arial" panose="020B0604020202020204" pitchFamily="34" charset="0"/>
              </a:rPr>
              <a:t>to maximize reusability</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12</a:t>
            </a:fld>
            <a:endParaRPr lang="en-AU">
              <a:solidFill>
                <a:prstClr val="black">
                  <a:lumMod val="50000"/>
                  <a:lumOff val="50000"/>
                </a:prstClr>
              </a:solidFill>
            </a:endParaRPr>
          </a:p>
        </p:txBody>
      </p:sp>
    </p:spTree>
    <p:extLst>
      <p:ext uri="{BB962C8B-B14F-4D97-AF65-F5344CB8AC3E}">
        <p14:creationId xmlns:p14="http://schemas.microsoft.com/office/powerpoint/2010/main" val="37404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76196"/>
                                        </p:tgtEl>
                                        <p:attrNameLst>
                                          <p:attrName>style.visibility</p:attrName>
                                        </p:attrNameLst>
                                      </p:cBhvr>
                                      <p:to>
                                        <p:strVal val="visible"/>
                                      </p:to>
                                    </p:set>
                                    <p:animEffect transition="in" filter="fade">
                                      <p:cBhvr>
                                        <p:cTn id="20" dur="500"/>
                                        <p:tgtEl>
                                          <p:spTgt spid="776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367803" y="1613535"/>
            <a:ext cx="9885413" cy="5362030"/>
          </a:xfrm>
        </p:spPr>
        <p:txBody>
          <a:bodyPr>
            <a:normAutofit/>
          </a:bodyPr>
          <a:lstStyle/>
          <a:p>
            <a:pPr marL="548640" indent="-548640">
              <a:buFont typeface="+mj-lt"/>
              <a:buAutoNum type="arabicPeriod"/>
            </a:pPr>
            <a:r>
              <a:rPr lang="en-AU" dirty="0"/>
              <a:t>BPMN activities capture units of work in a process</a:t>
            </a:r>
          </a:p>
          <a:p>
            <a:pPr marL="548640" indent="-548640">
              <a:buFont typeface="+mj-lt"/>
              <a:buAutoNum type="arabicPeriod"/>
            </a:pPr>
            <a:r>
              <a:rPr lang="en-AU" dirty="0"/>
              <a:t>Events define the start and end of a process, and signal something that happens during the execution of it</a:t>
            </a:r>
          </a:p>
          <a:p>
            <a:pPr marL="548640" indent="-548640">
              <a:buFont typeface="+mj-lt"/>
              <a:buAutoNum type="arabicPeriod"/>
            </a:pPr>
            <a:r>
              <a:rPr lang="en-AU" dirty="0"/>
              <a:t>Gateways model exclusive and inclusive decisions, merges, parallelism and synchronization, and repetition</a:t>
            </a:r>
            <a:endParaRPr lang="en-US" dirty="0"/>
          </a:p>
          <a:p>
            <a:pPr marL="548640" indent="-548640">
              <a:buFont typeface="+mj-lt"/>
              <a:buAutoNum type="arabicPeriod"/>
            </a:pPr>
            <a:r>
              <a:rPr lang="en-AU" dirty="0"/>
              <a:t>A process model depicts all the possible ways a given business process can be executed, while a process instance captures one specific process execution out of all possible ones</a:t>
            </a:r>
          </a:p>
          <a:p>
            <a:pPr marL="548640" indent="-548640">
              <a:buFont typeface="+mj-lt"/>
              <a:buAutoNum type="arabicPeriod"/>
            </a:pPr>
            <a:r>
              <a:rPr lang="en-AU" dirty="0"/>
              <a:t>Data objects capture a physical or digital business object required to execute an activity or trigger an event, or that results from the execution of an activity or an event occurrence</a:t>
            </a:r>
          </a:p>
          <a:p>
            <a:pPr marL="548640" indent="-548640">
              <a:buFont typeface="+mj-lt"/>
              <a:buAutoNum type="arabicPeriod"/>
            </a:pPr>
            <a:r>
              <a:rPr lang="en-AU" dirty="0"/>
              <a:t>Pools generally model resource classes while lanes are used to partition pools</a:t>
            </a:r>
          </a:p>
          <a:p>
            <a:pPr marL="548640" indent="-548640">
              <a:buFont typeface="+mj-lt"/>
              <a:buAutoNum type="arabicPeriod"/>
            </a:pPr>
            <a:r>
              <a:rPr lang="en-AU" dirty="0"/>
              <a:t>Sub-processes represent activities that can be broken down in a number of internal steps, as compared to tasks, which capture single units of work</a:t>
            </a:r>
          </a:p>
          <a:p>
            <a:pPr marL="548640" indent="-548640">
              <a:buFont typeface="+mj-lt"/>
              <a:buAutoNum type="arabicPeriod"/>
            </a:pPr>
            <a:endParaRPr lang="en-AU" dirty="0"/>
          </a:p>
          <a:p>
            <a:pPr marL="548640" indent="-548640">
              <a:buFont typeface="+mj-lt"/>
              <a:buAutoNum type="arabicPeriod"/>
            </a:pPr>
            <a:endParaRPr lang="en-AU" dirty="0"/>
          </a:p>
        </p:txBody>
      </p:sp>
      <p:sp>
        <p:nvSpPr>
          <p:cNvPr id="6" name="Titel 5"/>
          <p:cNvSpPr>
            <a:spLocks noGrp="1"/>
          </p:cNvSpPr>
          <p:nvPr>
            <p:ph type="title"/>
          </p:nvPr>
        </p:nvSpPr>
        <p:spPr/>
        <p:txBody>
          <a:bodyPr/>
          <a:lstStyle/>
          <a:p>
            <a:r>
              <a:rPr lang="de-DE" dirty="0"/>
              <a:t>BPMN so far...</a:t>
            </a:r>
          </a:p>
        </p:txBody>
      </p:sp>
    </p:spTree>
    <p:extLst>
      <p:ext uri="{BB962C8B-B14F-4D97-AF65-F5344CB8AC3E}">
        <p14:creationId xmlns:p14="http://schemas.microsoft.com/office/powerpoint/2010/main" val="2613284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82CF-183D-A7B0-25C6-31230991C61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4579CDA-64C1-B81B-AD28-F60F0D82B3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1714939" y="2524489"/>
            <a:ext cx="8618105" cy="1235022"/>
          </a:xfrm>
          <a:prstGeom prst="rect">
            <a:avLst/>
          </a:prstGeom>
        </p:spPr>
      </p:pic>
      <p:sp>
        <p:nvSpPr>
          <p:cNvPr id="3" name="Title 2">
            <a:extLst>
              <a:ext uri="{FF2B5EF4-FFF2-40B4-BE49-F238E27FC236}">
                <a16:creationId xmlns:a16="http://schemas.microsoft.com/office/drawing/2014/main" id="{D7B7043C-C5C8-00E9-6636-C6341DFAFBF3}"/>
              </a:ext>
            </a:extLst>
          </p:cNvPr>
          <p:cNvSpPr>
            <a:spLocks noGrp="1"/>
          </p:cNvSpPr>
          <p:nvPr>
            <p:ph type="title"/>
          </p:nvPr>
        </p:nvSpPr>
        <p:spPr>
          <a:xfrm>
            <a:off x="1164490" y="167640"/>
            <a:ext cx="8208000" cy="1084586"/>
          </a:xfrm>
        </p:spPr>
        <p:txBody>
          <a:bodyPr/>
          <a:lstStyle/>
          <a:p>
            <a:r>
              <a:rPr lang="en-US" dirty="0"/>
              <a:t>More on rework and repetition</a:t>
            </a:r>
          </a:p>
        </p:txBody>
      </p:sp>
      <p:sp>
        <p:nvSpPr>
          <p:cNvPr id="13" name="Text Box 4">
            <a:extLst>
              <a:ext uri="{FF2B5EF4-FFF2-40B4-BE49-F238E27FC236}">
                <a16:creationId xmlns:a16="http://schemas.microsoft.com/office/drawing/2014/main" id="{70E8974B-398B-A571-83BE-01DA2E2A2C1E}"/>
              </a:ext>
            </a:extLst>
          </p:cNvPr>
          <p:cNvSpPr txBox="1">
            <a:spLocks noChangeArrowheads="1"/>
          </p:cNvSpPr>
          <p:nvPr/>
        </p:nvSpPr>
        <p:spPr bwMode="auto">
          <a:xfrm>
            <a:off x="4660969" y="2131786"/>
            <a:ext cx="2388362" cy="348109"/>
          </a:xfrm>
          <a:prstGeom prst="rect">
            <a:avLst/>
          </a:prstGeom>
          <a:noFill/>
          <a:ln w="9525">
            <a:noFill/>
            <a:miter lim="800000"/>
            <a:headEnd/>
            <a:tailEnd/>
          </a:ln>
          <a:effectLst/>
        </p:spPr>
        <p:txBody>
          <a:bodyPr wrap="square">
            <a:spAutoFit/>
          </a:bodyPr>
          <a:lstStyle/>
          <a:p>
            <a:pPr algn="ctr" defTabSz="844049">
              <a:defRPr/>
            </a:pPr>
            <a:r>
              <a:rPr lang="en-AU" sz="1662" kern="0" dirty="0">
                <a:solidFill>
                  <a:sysClr val="windowText" lastClr="000000"/>
                </a:solidFill>
                <a:ea typeface="ＭＳ Ｐゴシック" pitchFamily="34" charset="-128"/>
              </a:rPr>
              <a:t>XOR-join: entry point</a:t>
            </a:r>
          </a:p>
        </p:txBody>
      </p:sp>
      <p:sp>
        <p:nvSpPr>
          <p:cNvPr id="14" name="Text Box 4">
            <a:extLst>
              <a:ext uri="{FF2B5EF4-FFF2-40B4-BE49-F238E27FC236}">
                <a16:creationId xmlns:a16="http://schemas.microsoft.com/office/drawing/2014/main" id="{1EDA0430-FCCC-9953-3CBB-41B210B4DD18}"/>
              </a:ext>
            </a:extLst>
          </p:cNvPr>
          <p:cNvSpPr txBox="1">
            <a:spLocks noChangeArrowheads="1"/>
          </p:cNvSpPr>
          <p:nvPr/>
        </p:nvSpPr>
        <p:spPr bwMode="auto">
          <a:xfrm>
            <a:off x="8044138" y="2131785"/>
            <a:ext cx="2419724" cy="348109"/>
          </a:xfrm>
          <a:prstGeom prst="rect">
            <a:avLst/>
          </a:prstGeom>
          <a:noFill/>
          <a:ln w="9525">
            <a:noFill/>
            <a:miter lim="800000"/>
            <a:headEnd/>
            <a:tailEnd/>
          </a:ln>
          <a:effectLst/>
        </p:spPr>
        <p:txBody>
          <a:bodyPr wrap="square">
            <a:spAutoFit/>
          </a:bodyPr>
          <a:lstStyle/>
          <a:p>
            <a:pPr algn="ctr" defTabSz="844049">
              <a:defRPr/>
            </a:pPr>
            <a:r>
              <a:rPr lang="en-AU" sz="1662" kern="0" dirty="0">
                <a:solidFill>
                  <a:sysClr val="windowText" lastClr="000000"/>
                </a:solidFill>
                <a:ea typeface="ＭＳ Ｐゴシック" pitchFamily="34" charset="-128"/>
              </a:rPr>
              <a:t>XOR-split: exit point</a:t>
            </a:r>
          </a:p>
        </p:txBody>
      </p:sp>
      <p:sp>
        <p:nvSpPr>
          <p:cNvPr id="2" name="Slide Number Placeholder 1">
            <a:extLst>
              <a:ext uri="{FF2B5EF4-FFF2-40B4-BE49-F238E27FC236}">
                <a16:creationId xmlns:a16="http://schemas.microsoft.com/office/drawing/2014/main" id="{12CB0CF5-7758-9577-379F-C74BE53C5ED0}"/>
              </a:ext>
            </a:extLst>
          </p:cNvPr>
          <p:cNvSpPr>
            <a:spLocks noGrp="1"/>
          </p:cNvSpPr>
          <p:nvPr>
            <p:ph type="sldNum" sz="quarter" idx="11"/>
          </p:nvPr>
        </p:nvSpPr>
        <p:spPr>
          <a:xfrm>
            <a:off x="9770752" y="6625771"/>
            <a:ext cx="533400" cy="152400"/>
          </a:xfrm>
        </p:spPr>
        <p:txBody>
          <a:bodyPr/>
          <a:lstStyle/>
          <a:p>
            <a:endParaRPr lang="en-AU" dirty="0">
              <a:solidFill>
                <a:prstClr val="black">
                  <a:lumMod val="50000"/>
                  <a:lumOff val="50000"/>
                </a:prstClr>
              </a:solidFill>
            </a:endParaRPr>
          </a:p>
        </p:txBody>
      </p:sp>
      <p:pic>
        <p:nvPicPr>
          <p:cNvPr id="6" name="Picture 5">
            <a:extLst>
              <a:ext uri="{FF2B5EF4-FFF2-40B4-BE49-F238E27FC236}">
                <a16:creationId xmlns:a16="http://schemas.microsoft.com/office/drawing/2014/main" id="{1450A4DD-1F8B-D10B-589A-6930611CA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70" y="2437673"/>
            <a:ext cx="3657600" cy="1354015"/>
          </a:xfrm>
          <a:prstGeom prst="rect">
            <a:avLst/>
          </a:prstGeom>
        </p:spPr>
      </p:pic>
      <p:sp>
        <p:nvSpPr>
          <p:cNvPr id="9" name="Rounded Rectangular Callout 8">
            <a:extLst>
              <a:ext uri="{FF2B5EF4-FFF2-40B4-BE49-F238E27FC236}">
                <a16:creationId xmlns:a16="http://schemas.microsoft.com/office/drawing/2014/main" id="{6034DE7F-280B-C12E-5210-BD7652F72E30}"/>
              </a:ext>
            </a:extLst>
          </p:cNvPr>
          <p:cNvSpPr/>
          <p:nvPr/>
        </p:nvSpPr>
        <p:spPr bwMode="auto">
          <a:xfrm>
            <a:off x="7144748" y="4028348"/>
            <a:ext cx="1798780" cy="1023384"/>
          </a:xfrm>
          <a:prstGeom prst="wedgeRoundRectCallout">
            <a:avLst>
              <a:gd name="adj1" fmla="val -76200"/>
              <a:gd name="adj2" fmla="val -7426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846" b="1" dirty="0">
                <a:solidFill>
                  <a:prstClr val="black"/>
                </a:solidFill>
                <a:ea typeface="ＭＳ Ｐゴシック" pitchFamily="34" charset="-128"/>
              </a:rPr>
              <a:t>Structured cycle</a:t>
            </a:r>
            <a:r>
              <a:rPr lang="en-AU" sz="1846" dirty="0">
                <a:solidFill>
                  <a:prstClr val="black"/>
                </a:solidFill>
                <a:ea typeface="ＭＳ Ｐゴシック" pitchFamily="34" charset="-128"/>
              </a:rPr>
              <a:t> (SESE fragment)</a:t>
            </a:r>
          </a:p>
        </p:txBody>
      </p:sp>
      <p:sp>
        <p:nvSpPr>
          <p:cNvPr id="4" name="Rectangle 3">
            <a:extLst>
              <a:ext uri="{FF2B5EF4-FFF2-40B4-BE49-F238E27FC236}">
                <a16:creationId xmlns:a16="http://schemas.microsoft.com/office/drawing/2014/main" id="{47A92824-28A1-F11E-785C-7DFAC56C146C}"/>
              </a:ext>
            </a:extLst>
          </p:cNvPr>
          <p:cNvSpPr/>
          <p:nvPr/>
        </p:nvSpPr>
        <p:spPr>
          <a:xfrm>
            <a:off x="1269586" y="5485641"/>
            <a:ext cx="9905576" cy="1015663"/>
          </a:xfrm>
          <a:prstGeom prst="rect">
            <a:avLst/>
          </a:prstGeom>
        </p:spPr>
        <p:txBody>
          <a:bodyPr wrap="square">
            <a:spAutoFit/>
          </a:bodyPr>
          <a:lstStyle/>
          <a:p>
            <a:r>
              <a:rPr lang="en-AU" sz="2000" dirty="0">
                <a:latin typeface="Arial" panose="020B0604020202020204" pitchFamily="34" charset="0"/>
                <a:cs typeface="Arial" panose="020B0604020202020204" pitchFamily="34" charset="0"/>
              </a:rPr>
              <a:t>SESE = Single Entry Single Exit fragment, i.e. a fragment delimited by a single entry node and a single exit node (there are no other incoming arcs into the fragment or outgoing arcs from the fragment)</a:t>
            </a:r>
          </a:p>
        </p:txBody>
      </p:sp>
    </p:spTree>
    <p:extLst>
      <p:ext uri="{BB962C8B-B14F-4D97-AF65-F5344CB8AC3E}">
        <p14:creationId xmlns:p14="http://schemas.microsoft.com/office/powerpoint/2010/main" val="15486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9"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6C3C6-2209-16CB-CA3C-597C369C929F}"/>
            </a:ext>
          </a:extLst>
        </p:cNvPr>
        <p:cNvGrpSpPr/>
        <p:nvPr/>
      </p:nvGrpSpPr>
      <p:grpSpPr>
        <a:xfrm>
          <a:off x="0" y="0"/>
          <a:ext cx="0" cy="0"/>
          <a:chOff x="0" y="0"/>
          <a:chExt cx="0" cy="0"/>
        </a:xfrm>
      </p:grpSpPr>
      <p:sp>
        <p:nvSpPr>
          <p:cNvPr id="1541123" name="Rectangle 3">
            <a:extLst>
              <a:ext uri="{FF2B5EF4-FFF2-40B4-BE49-F238E27FC236}">
                <a16:creationId xmlns:a16="http://schemas.microsoft.com/office/drawing/2014/main" id="{E9CC51FA-D2A7-89F2-F17E-B7631D8D4EFA}"/>
              </a:ext>
            </a:extLst>
          </p:cNvPr>
          <p:cNvSpPr>
            <a:spLocks noGrp="1" noChangeArrowheads="1"/>
          </p:cNvSpPr>
          <p:nvPr>
            <p:ph idx="1"/>
          </p:nvPr>
        </p:nvSpPr>
        <p:spPr>
          <a:xfrm>
            <a:off x="1312719" y="1536958"/>
            <a:ext cx="10195290" cy="4824536"/>
          </a:xfrm>
        </p:spPr>
        <p:txBody>
          <a:bodyPr>
            <a:noAutofit/>
          </a:bodyPr>
          <a:lstStyle/>
          <a:p>
            <a:pPr marL="0" indent="0">
              <a:buNone/>
            </a:pPr>
            <a:r>
              <a:rPr lang="en-US" sz="2160" dirty="0"/>
              <a:t>BPMN also provides the </a:t>
            </a:r>
            <a:r>
              <a:rPr lang="en-US" sz="2160" i="1" dirty="0"/>
              <a:t>loop</a:t>
            </a:r>
            <a:r>
              <a:rPr lang="en-US" sz="2160" dirty="0"/>
              <a:t> </a:t>
            </a:r>
            <a:r>
              <a:rPr lang="en-US" sz="2160" i="1" dirty="0"/>
              <a:t>activity </a:t>
            </a:r>
            <a:r>
              <a:rPr lang="en-US" sz="2160" dirty="0"/>
              <a:t>construct to allow the repetition of a task or sub-process</a:t>
            </a:r>
          </a:p>
          <a:p>
            <a:pPr marL="0" indent="0">
              <a:buNone/>
            </a:pPr>
            <a:endParaRPr lang="en-US" sz="2160" dirty="0"/>
          </a:p>
          <a:p>
            <a:endParaRPr lang="en-US" sz="2160" dirty="0"/>
          </a:p>
          <a:p>
            <a:endParaRPr lang="en-US" sz="2160" dirty="0"/>
          </a:p>
          <a:p>
            <a:endParaRPr lang="en-US" sz="2160" dirty="0"/>
          </a:p>
          <a:p>
            <a:endParaRPr lang="en-US" sz="2160" dirty="0"/>
          </a:p>
        </p:txBody>
      </p:sp>
      <p:sp>
        <p:nvSpPr>
          <p:cNvPr id="741377" name="Rectangle 2">
            <a:extLst>
              <a:ext uri="{FF2B5EF4-FFF2-40B4-BE49-F238E27FC236}">
                <a16:creationId xmlns:a16="http://schemas.microsoft.com/office/drawing/2014/main" id="{77FE55B1-38AA-94EF-EBAB-A652C8284BE9}"/>
              </a:ext>
            </a:extLst>
          </p:cNvPr>
          <p:cNvSpPr>
            <a:spLocks noGrp="1" noChangeArrowheads="1"/>
          </p:cNvSpPr>
          <p:nvPr>
            <p:ph type="title"/>
          </p:nvPr>
        </p:nvSpPr>
        <p:spPr>
          <a:xfrm>
            <a:off x="1145891" y="558197"/>
            <a:ext cx="8208000" cy="1084586"/>
          </a:xfrm>
        </p:spPr>
        <p:txBody>
          <a:bodyPr vert="horz" lIns="91440" tIns="45720" rIns="32970" bIns="45720" rtlCol="0" anchor="t">
            <a:normAutofit/>
          </a:bodyPr>
          <a:lstStyle/>
          <a:p>
            <a:pPr algn="l"/>
            <a:r>
              <a:rPr lang="en-AU" sz="2800" dirty="0"/>
              <a:t>Block-structured repetition: Loop Activity</a:t>
            </a:r>
            <a:endParaRPr lang="en-US" sz="2800" dirty="0"/>
          </a:p>
        </p:txBody>
      </p:sp>
      <p:graphicFrame>
        <p:nvGraphicFramePr>
          <p:cNvPr id="736258" name="Object 2">
            <a:extLst>
              <a:ext uri="{FF2B5EF4-FFF2-40B4-BE49-F238E27FC236}">
                <a16:creationId xmlns:a16="http://schemas.microsoft.com/office/drawing/2014/main" id="{423C944B-99E8-6E02-AA95-190F50E90D62}"/>
              </a:ext>
            </a:extLst>
          </p:cNvPr>
          <p:cNvGraphicFramePr>
            <a:graphicFrameLocks noChangeAspect="1"/>
          </p:cNvGraphicFramePr>
          <p:nvPr/>
        </p:nvGraphicFramePr>
        <p:xfrm>
          <a:off x="4228259" y="2465511"/>
          <a:ext cx="3735484" cy="963490"/>
        </p:xfrm>
        <a:graphic>
          <a:graphicData uri="http://schemas.openxmlformats.org/presentationml/2006/ole">
            <mc:AlternateContent xmlns:mc="http://schemas.openxmlformats.org/markup-compatibility/2006">
              <mc:Choice xmlns:v="urn:schemas-microsoft-com:vml" Requires="v">
                <p:oleObj name="Visio" r:id="rId3" imgW="2746785" imgH="766882" progId="Visio.Drawing.11">
                  <p:embed/>
                </p:oleObj>
              </mc:Choice>
              <mc:Fallback>
                <p:oleObj name="Visio" r:id="rId3" imgW="2746785" imgH="766882" progId="Visio.Drawing.11">
                  <p:embed/>
                  <p:pic>
                    <p:nvPicPr>
                      <p:cNvPr id="736258" name="Object 2"/>
                      <p:cNvPicPr>
                        <a:picLocks noChangeAspect="1" noChangeArrowheads="1"/>
                      </p:cNvPicPr>
                      <p:nvPr/>
                    </p:nvPicPr>
                    <p:blipFill>
                      <a:blip r:embed="rId4"/>
                      <a:srcRect/>
                      <a:stretch>
                        <a:fillRect/>
                      </a:stretch>
                    </p:blipFill>
                    <p:spPr bwMode="auto">
                      <a:xfrm>
                        <a:off x="4228259" y="2465511"/>
                        <a:ext cx="3735484" cy="963490"/>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79AB1334-5C9D-C0AB-57BA-3B6CB07AB2F8}"/>
              </a:ext>
            </a:extLst>
          </p:cNvPr>
          <p:cNvSpPr>
            <a:spLocks noGrp="1"/>
          </p:cNvSpPr>
          <p:nvPr>
            <p:ph type="sldNum" sz="quarter" idx="11"/>
          </p:nvPr>
        </p:nvSpPr>
        <p:spPr/>
        <p:txBody>
          <a:bodyPr/>
          <a:lstStyle/>
          <a:p>
            <a:endParaRPr lang="en-AU" dirty="0">
              <a:solidFill>
                <a:prstClr val="black">
                  <a:lumMod val="50000"/>
                  <a:lumOff val="50000"/>
                </a:prstClr>
              </a:solidFill>
            </a:endParaRPr>
          </a:p>
        </p:txBody>
      </p:sp>
      <p:pic>
        <p:nvPicPr>
          <p:cNvPr id="3" name="Picture 2">
            <a:extLst>
              <a:ext uri="{FF2B5EF4-FFF2-40B4-BE49-F238E27FC236}">
                <a16:creationId xmlns:a16="http://schemas.microsoft.com/office/drawing/2014/main" id="{E5AB72AC-ADE0-36E7-CEED-A31D7318ED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5091" y="4418720"/>
            <a:ext cx="2590366" cy="19427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999566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FF534-DC90-0225-67E8-2E7F9AA79400}"/>
            </a:ext>
          </a:extLst>
        </p:cNvPr>
        <p:cNvGrpSpPr/>
        <p:nvPr/>
      </p:nvGrpSpPr>
      <p:grpSpPr>
        <a:xfrm>
          <a:off x="0" y="0"/>
          <a:ext cx="0" cy="0"/>
          <a:chOff x="0" y="0"/>
          <a:chExt cx="0" cy="0"/>
        </a:xfrm>
      </p:grpSpPr>
      <p:sp>
        <p:nvSpPr>
          <p:cNvPr id="1726466" name="Rectangle 2">
            <a:extLst>
              <a:ext uri="{FF2B5EF4-FFF2-40B4-BE49-F238E27FC236}">
                <a16:creationId xmlns:a16="http://schemas.microsoft.com/office/drawing/2014/main" id="{64BCB863-CCED-BE3A-15CD-BADDF88143CB}"/>
              </a:ext>
            </a:extLst>
          </p:cNvPr>
          <p:cNvSpPr>
            <a:spLocks noGrp="1" noChangeArrowheads="1"/>
          </p:cNvSpPr>
          <p:nvPr>
            <p:ph type="title"/>
          </p:nvPr>
        </p:nvSpPr>
        <p:spPr>
          <a:xfrm>
            <a:off x="1226840" y="358014"/>
            <a:ext cx="7559675" cy="731227"/>
          </a:xfrm>
        </p:spPr>
        <p:txBody>
          <a:bodyPr>
            <a:normAutofit/>
          </a:bodyPr>
          <a:lstStyle/>
          <a:p>
            <a:r>
              <a:rPr lang="en-AU" sz="2800" dirty="0"/>
              <a:t>Example: block-structured repetition</a:t>
            </a:r>
          </a:p>
        </p:txBody>
      </p:sp>
      <p:graphicFrame>
        <p:nvGraphicFramePr>
          <p:cNvPr id="1726467" name="Object 3">
            <a:extLst>
              <a:ext uri="{FF2B5EF4-FFF2-40B4-BE49-F238E27FC236}">
                <a16:creationId xmlns:a16="http://schemas.microsoft.com/office/drawing/2014/main" id="{4C7B954E-4365-152E-47EE-E629BABFA759}"/>
              </a:ext>
            </a:extLst>
          </p:cNvPr>
          <p:cNvGraphicFramePr>
            <a:graphicFrameLocks noChangeAspect="1"/>
          </p:cNvGraphicFramePr>
          <p:nvPr/>
        </p:nvGraphicFramePr>
        <p:xfrm>
          <a:off x="1670050" y="1698625"/>
          <a:ext cx="8807450" cy="3998914"/>
        </p:xfrm>
        <a:graphic>
          <a:graphicData uri="http://schemas.openxmlformats.org/presentationml/2006/ole">
            <mc:AlternateContent xmlns:mc="http://schemas.openxmlformats.org/markup-compatibility/2006">
              <mc:Choice xmlns:v="urn:schemas-microsoft-com:vml" Requires="v">
                <p:oleObj name="Visio" r:id="rId3" imgW="6204600" imgH="3010320" progId="Visio.Drawing.11">
                  <p:embed/>
                </p:oleObj>
              </mc:Choice>
              <mc:Fallback>
                <p:oleObj name="Visio" r:id="rId3" imgW="6204600" imgH="3010320" progId="Visio.Drawing.11">
                  <p:embed/>
                  <p:pic>
                    <p:nvPicPr>
                      <p:cNvPr id="1726467" name="Object 3"/>
                      <p:cNvPicPr>
                        <a:picLocks noChangeAspect="1" noChangeArrowheads="1"/>
                      </p:cNvPicPr>
                      <p:nvPr/>
                    </p:nvPicPr>
                    <p:blipFill>
                      <a:blip r:embed="rId4"/>
                      <a:srcRect/>
                      <a:stretch>
                        <a:fillRect/>
                      </a:stretch>
                    </p:blipFill>
                    <p:spPr bwMode="auto">
                      <a:xfrm>
                        <a:off x="1670050" y="1698625"/>
                        <a:ext cx="8807450" cy="3998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ounded Rectangular Callout 4">
            <a:extLst>
              <a:ext uri="{FF2B5EF4-FFF2-40B4-BE49-F238E27FC236}">
                <a16:creationId xmlns:a16="http://schemas.microsoft.com/office/drawing/2014/main" id="{2D3A536B-D08A-F134-2DB1-96C40D8B1F67}"/>
              </a:ext>
            </a:extLst>
          </p:cNvPr>
          <p:cNvSpPr/>
          <p:nvPr/>
        </p:nvSpPr>
        <p:spPr bwMode="auto">
          <a:xfrm>
            <a:off x="8498614" y="5505837"/>
            <a:ext cx="1772629" cy="715183"/>
          </a:xfrm>
          <a:prstGeom prst="wedgeRoundRectCallout">
            <a:avLst>
              <a:gd name="adj1" fmla="val -82665"/>
              <a:gd name="adj2" fmla="val -5972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Must have a decision activity</a:t>
            </a:r>
          </a:p>
        </p:txBody>
      </p:sp>
      <p:sp>
        <p:nvSpPr>
          <p:cNvPr id="2" name="Slide Number Placeholder 1">
            <a:extLst>
              <a:ext uri="{FF2B5EF4-FFF2-40B4-BE49-F238E27FC236}">
                <a16:creationId xmlns:a16="http://schemas.microsoft.com/office/drawing/2014/main" id="{042F6E03-58A5-40D3-EFC5-B6D92F9D78C8}"/>
              </a:ext>
            </a:extLst>
          </p:cNvPr>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7" name="Rounded Rectangular Callout 6">
            <a:extLst>
              <a:ext uri="{FF2B5EF4-FFF2-40B4-BE49-F238E27FC236}">
                <a16:creationId xmlns:a16="http://schemas.microsoft.com/office/drawing/2014/main" id="{19227873-ABCD-99CE-3170-37E31A1F117C}"/>
              </a:ext>
            </a:extLst>
          </p:cNvPr>
          <p:cNvSpPr/>
          <p:nvPr/>
        </p:nvSpPr>
        <p:spPr bwMode="auto">
          <a:xfrm>
            <a:off x="6942207" y="1089241"/>
            <a:ext cx="1412842" cy="703786"/>
          </a:xfrm>
          <a:prstGeom prst="wedgeRoundRectCallout">
            <a:avLst>
              <a:gd name="adj1" fmla="val 46037"/>
              <a:gd name="adj2" fmla="val 69831"/>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Completion condition</a:t>
            </a:r>
          </a:p>
        </p:txBody>
      </p:sp>
    </p:spTree>
    <p:extLst>
      <p:ext uri="{BB962C8B-B14F-4D97-AF65-F5344CB8AC3E}">
        <p14:creationId xmlns:p14="http://schemas.microsoft.com/office/powerpoint/2010/main" val="24849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B422-51E0-6575-68BF-74C96B867AD1}"/>
            </a:ext>
          </a:extLst>
        </p:cNvPr>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a:extLst>
              <a:ext uri="{FF2B5EF4-FFF2-40B4-BE49-F238E27FC236}">
                <a16:creationId xmlns:a16="http://schemas.microsoft.com/office/drawing/2014/main" id="{45745317-415C-075D-51A3-2F7F59C62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1071514" y="1585814"/>
            <a:ext cx="7038052" cy="52721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857BB320-59FB-075F-9EB8-CFC91FE2A0F2}"/>
              </a:ext>
            </a:extLst>
          </p:cNvPr>
          <p:cNvSpPr>
            <a:spLocks noGrp="1" noChangeArrowheads="1"/>
          </p:cNvSpPr>
          <p:nvPr>
            <p:ph type="title"/>
          </p:nvPr>
        </p:nvSpPr>
        <p:spPr>
          <a:xfrm>
            <a:off x="1226840" y="358014"/>
            <a:ext cx="7559675" cy="731227"/>
          </a:xfrm>
        </p:spPr>
        <p:txBody>
          <a:bodyPr>
            <a:normAutofit fontScale="90000"/>
          </a:bodyPr>
          <a:lstStyle/>
          <a:p>
            <a:r>
              <a:rPr lang="en-AU" dirty="0"/>
              <a:t>Loop Activity or (Arbitrary) Cycle?</a:t>
            </a:r>
          </a:p>
        </p:txBody>
      </p:sp>
    </p:spTree>
    <p:extLst>
      <p:ext uri="{BB962C8B-B14F-4D97-AF65-F5344CB8AC3E}">
        <p14:creationId xmlns:p14="http://schemas.microsoft.com/office/powerpoint/2010/main" val="637380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5673-5299-5D0E-498F-D784D0EBE360}"/>
            </a:ext>
          </a:extLst>
        </p:cNvPr>
        <p:cNvGrpSpPr/>
        <p:nvPr/>
      </p:nvGrpSpPr>
      <p:grpSpPr>
        <a:xfrm>
          <a:off x="0" y="0"/>
          <a:ext cx="0" cy="0"/>
          <a:chOff x="0" y="0"/>
          <a:chExt cx="0" cy="0"/>
        </a:xfrm>
      </p:grpSpPr>
      <p:sp>
        <p:nvSpPr>
          <p:cNvPr id="1728515" name="Rectangle 3">
            <a:extLst>
              <a:ext uri="{FF2B5EF4-FFF2-40B4-BE49-F238E27FC236}">
                <a16:creationId xmlns:a16="http://schemas.microsoft.com/office/drawing/2014/main" id="{8129B0BC-9A77-8F9B-7941-931A1537199C}"/>
              </a:ext>
            </a:extLst>
          </p:cNvPr>
          <p:cNvSpPr>
            <a:spLocks noGrp="1" noChangeArrowheads="1"/>
          </p:cNvSpPr>
          <p:nvPr>
            <p:ph idx="1"/>
          </p:nvPr>
        </p:nvSpPr>
        <p:spPr>
          <a:xfrm>
            <a:off x="1164488" y="1488663"/>
            <a:ext cx="9311573" cy="4624686"/>
          </a:xfrm>
        </p:spPr>
        <p:txBody>
          <a:bodyPr>
            <a:noAutofit/>
          </a:bodyPr>
          <a:lstStyle/>
          <a:p>
            <a:pPr marL="0" indent="0">
              <a:buNone/>
            </a:pPr>
            <a:r>
              <a:rPr lang="en-AU" dirty="0"/>
              <a:t>Arbitrary = unstructured, i.e. it can have multiple entry and exit nodes (non-SESE).</a:t>
            </a:r>
          </a:p>
        </p:txBody>
      </p:sp>
      <p:sp>
        <p:nvSpPr>
          <p:cNvPr id="3" name="Slide Number Placeholder 2">
            <a:extLst>
              <a:ext uri="{FF2B5EF4-FFF2-40B4-BE49-F238E27FC236}">
                <a16:creationId xmlns:a16="http://schemas.microsoft.com/office/drawing/2014/main" id="{8CE108C1-835C-9C53-2BFC-49606456A458}"/>
              </a:ext>
            </a:extLst>
          </p:cNvPr>
          <p:cNvSpPr>
            <a:spLocks noGrp="1"/>
          </p:cNvSpPr>
          <p:nvPr>
            <p:ph type="sldNum" sz="quarter" idx="12"/>
          </p:nvPr>
        </p:nvSpPr>
        <p:spPr/>
        <p:txBody>
          <a:bodyPr/>
          <a:lstStyle/>
          <a:p>
            <a:pPr>
              <a:defRPr/>
            </a:pPr>
            <a:fld id="{C868A3D3-424C-46E2-8E4A-7029C04BAF7D}" type="slidenum">
              <a:rPr lang="de-DE" smtClean="0">
                <a:solidFill>
                  <a:prstClr val="black">
                    <a:lumMod val="50000"/>
                    <a:lumOff val="50000"/>
                  </a:prstClr>
                </a:solidFill>
              </a:rPr>
              <a:pPr>
                <a:defRPr/>
              </a:pPr>
              <a:t>18</a:t>
            </a:fld>
            <a:endParaRPr lang="de-DE">
              <a:solidFill>
                <a:prstClr val="black">
                  <a:lumMod val="50000"/>
                  <a:lumOff val="50000"/>
                </a:prstClr>
              </a:solidFill>
            </a:endParaRPr>
          </a:p>
        </p:txBody>
      </p:sp>
      <p:sp>
        <p:nvSpPr>
          <p:cNvPr id="2" name="Title 1">
            <a:extLst>
              <a:ext uri="{FF2B5EF4-FFF2-40B4-BE49-F238E27FC236}">
                <a16:creationId xmlns:a16="http://schemas.microsoft.com/office/drawing/2014/main" id="{AAB793FC-FEA0-26EA-F726-F2B85FE84E23}"/>
              </a:ext>
            </a:extLst>
          </p:cNvPr>
          <p:cNvSpPr>
            <a:spLocks noGrp="1"/>
          </p:cNvSpPr>
          <p:nvPr>
            <p:ph type="title"/>
          </p:nvPr>
        </p:nvSpPr>
        <p:spPr/>
        <p:txBody>
          <a:bodyPr/>
          <a:lstStyle/>
          <a:p>
            <a:pPr algn="l"/>
            <a:r>
              <a:rPr lang="en-US" dirty="0"/>
              <a:t>Arbitrary Cycles</a:t>
            </a:r>
          </a:p>
        </p:txBody>
      </p:sp>
      <p:graphicFrame>
        <p:nvGraphicFramePr>
          <p:cNvPr id="732164" name="Object 5">
            <a:extLst>
              <a:ext uri="{FF2B5EF4-FFF2-40B4-BE49-F238E27FC236}">
                <a16:creationId xmlns:a16="http://schemas.microsoft.com/office/drawing/2014/main" id="{874C04FD-7B7B-A101-9565-D58F8A591B1C}"/>
              </a:ext>
            </a:extLst>
          </p:cNvPr>
          <p:cNvGraphicFramePr>
            <a:graphicFrameLocks noChangeAspect="1"/>
          </p:cNvGraphicFramePr>
          <p:nvPr/>
        </p:nvGraphicFramePr>
        <p:xfrm>
          <a:off x="1469992" y="2162490"/>
          <a:ext cx="8952244" cy="3279532"/>
        </p:xfrm>
        <a:graphic>
          <a:graphicData uri="http://schemas.openxmlformats.org/presentationml/2006/ole">
            <mc:AlternateContent xmlns:mc="http://schemas.openxmlformats.org/markup-compatibility/2006">
              <mc:Choice xmlns:v="urn:schemas-microsoft-com:vml" Requires="v">
                <p:oleObj name="Visio" r:id="rId3" imgW="9784697" imgH="3880534" progId="Visio.Drawing.11">
                  <p:embed/>
                </p:oleObj>
              </mc:Choice>
              <mc:Fallback>
                <p:oleObj name="Visio" r:id="rId3" imgW="9784697" imgH="3880534" progId="Visio.Drawing.11">
                  <p:embed/>
                  <p:pic>
                    <p:nvPicPr>
                      <p:cNvPr id="732164" name="Object 5"/>
                      <p:cNvPicPr>
                        <a:picLocks noChangeAspect="1" noChangeArrowheads="1"/>
                      </p:cNvPicPr>
                      <p:nvPr/>
                    </p:nvPicPr>
                    <p:blipFill>
                      <a:blip r:embed="rId4"/>
                      <a:srcRect/>
                      <a:stretch>
                        <a:fillRect/>
                      </a:stretch>
                    </p:blipFill>
                    <p:spPr bwMode="auto">
                      <a:xfrm>
                        <a:off x="1469992" y="2162490"/>
                        <a:ext cx="8952244" cy="327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a:extLst>
              <a:ext uri="{FF2B5EF4-FFF2-40B4-BE49-F238E27FC236}">
                <a16:creationId xmlns:a16="http://schemas.microsoft.com/office/drawing/2014/main" id="{54F12015-A102-DB2A-4360-545FD8318BC3}"/>
              </a:ext>
            </a:extLst>
          </p:cNvPr>
          <p:cNvSpPr txBox="1">
            <a:spLocks noChangeArrowheads="1"/>
          </p:cNvSpPr>
          <p:nvPr/>
        </p:nvSpPr>
        <p:spPr bwMode="auto">
          <a:xfrm>
            <a:off x="4336905" y="2744452"/>
            <a:ext cx="1192618" cy="295466"/>
          </a:xfrm>
          <a:prstGeom prst="rect">
            <a:avLst/>
          </a:prstGeom>
          <a:noFill/>
          <a:ln w="9525">
            <a:noFill/>
            <a:miter lim="800000"/>
            <a:headEnd/>
            <a:tailEnd/>
          </a:ln>
          <a:effectLst/>
        </p:spPr>
        <p:txBody>
          <a:bodyPr wrap="square">
            <a:spAutoFit/>
          </a:bodyPr>
          <a:lstStyle/>
          <a:p>
            <a:pPr algn="ctr" defTabSz="844049">
              <a:defRPr/>
            </a:pPr>
            <a:r>
              <a:rPr lang="en-AU" sz="132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entry point</a:t>
            </a:r>
          </a:p>
        </p:txBody>
      </p:sp>
      <p:sp>
        <p:nvSpPr>
          <p:cNvPr id="9" name="Text Box 4">
            <a:extLst>
              <a:ext uri="{FF2B5EF4-FFF2-40B4-BE49-F238E27FC236}">
                <a16:creationId xmlns:a16="http://schemas.microsoft.com/office/drawing/2014/main" id="{8EC491BB-9437-B42D-FF01-2105103DF738}"/>
              </a:ext>
            </a:extLst>
          </p:cNvPr>
          <p:cNvSpPr txBox="1">
            <a:spLocks noChangeArrowheads="1"/>
          </p:cNvSpPr>
          <p:nvPr/>
        </p:nvSpPr>
        <p:spPr bwMode="auto">
          <a:xfrm>
            <a:off x="8956022" y="2734402"/>
            <a:ext cx="1115358" cy="295466"/>
          </a:xfrm>
          <a:prstGeom prst="rect">
            <a:avLst/>
          </a:prstGeom>
          <a:noFill/>
          <a:ln w="9525">
            <a:noFill/>
            <a:miter lim="800000"/>
            <a:headEnd/>
            <a:tailEnd/>
          </a:ln>
          <a:effectLst/>
        </p:spPr>
        <p:txBody>
          <a:bodyPr wrap="square">
            <a:spAutoFit/>
          </a:bodyPr>
          <a:lstStyle/>
          <a:p>
            <a:pPr algn="ctr" defTabSz="844049">
              <a:defRPr/>
            </a:pPr>
            <a:r>
              <a:rPr lang="en-AU" sz="132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exit point</a:t>
            </a:r>
          </a:p>
        </p:txBody>
      </p:sp>
      <p:sp>
        <p:nvSpPr>
          <p:cNvPr id="11" name="Text Box 4">
            <a:extLst>
              <a:ext uri="{FF2B5EF4-FFF2-40B4-BE49-F238E27FC236}">
                <a16:creationId xmlns:a16="http://schemas.microsoft.com/office/drawing/2014/main" id="{2F79401B-5C72-A2BE-D6C2-3A1AEBE32321}"/>
              </a:ext>
            </a:extLst>
          </p:cNvPr>
          <p:cNvSpPr txBox="1">
            <a:spLocks noChangeArrowheads="1"/>
          </p:cNvSpPr>
          <p:nvPr/>
        </p:nvSpPr>
        <p:spPr bwMode="auto">
          <a:xfrm>
            <a:off x="5057263" y="4442620"/>
            <a:ext cx="1115358" cy="295466"/>
          </a:xfrm>
          <a:prstGeom prst="rect">
            <a:avLst/>
          </a:prstGeom>
          <a:noFill/>
          <a:ln w="9525">
            <a:noFill/>
            <a:miter lim="800000"/>
            <a:headEnd/>
            <a:tailEnd/>
          </a:ln>
          <a:effectLst/>
        </p:spPr>
        <p:txBody>
          <a:bodyPr wrap="square">
            <a:spAutoFit/>
          </a:bodyPr>
          <a:lstStyle/>
          <a:p>
            <a:pPr algn="ctr" defTabSz="844049">
              <a:defRPr/>
            </a:pPr>
            <a:r>
              <a:rPr lang="en-AU" sz="132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exit point</a:t>
            </a:r>
          </a:p>
        </p:txBody>
      </p:sp>
      <p:sp>
        <p:nvSpPr>
          <p:cNvPr id="12" name="Text Box 4">
            <a:extLst>
              <a:ext uri="{FF2B5EF4-FFF2-40B4-BE49-F238E27FC236}">
                <a16:creationId xmlns:a16="http://schemas.microsoft.com/office/drawing/2014/main" id="{FFB79F27-8C06-A50B-E0BF-B5D85364E61C}"/>
              </a:ext>
            </a:extLst>
          </p:cNvPr>
          <p:cNvSpPr txBox="1">
            <a:spLocks noChangeArrowheads="1"/>
          </p:cNvSpPr>
          <p:nvPr/>
        </p:nvSpPr>
        <p:spPr bwMode="auto">
          <a:xfrm>
            <a:off x="7271024" y="2734404"/>
            <a:ext cx="1192618" cy="295466"/>
          </a:xfrm>
          <a:prstGeom prst="rect">
            <a:avLst/>
          </a:prstGeom>
          <a:noFill/>
          <a:ln w="9525">
            <a:noFill/>
            <a:miter lim="800000"/>
            <a:headEnd/>
            <a:tailEnd/>
          </a:ln>
          <a:effectLst/>
        </p:spPr>
        <p:txBody>
          <a:bodyPr wrap="square">
            <a:spAutoFit/>
          </a:bodyPr>
          <a:lstStyle/>
          <a:p>
            <a:pPr algn="ctr" defTabSz="844049">
              <a:defRPr/>
            </a:pPr>
            <a:r>
              <a:rPr lang="en-AU" sz="132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entry point</a:t>
            </a:r>
          </a:p>
        </p:txBody>
      </p:sp>
      <p:graphicFrame>
        <p:nvGraphicFramePr>
          <p:cNvPr id="737283" name="Object 5">
            <a:extLst>
              <a:ext uri="{FF2B5EF4-FFF2-40B4-BE49-F238E27FC236}">
                <a16:creationId xmlns:a16="http://schemas.microsoft.com/office/drawing/2014/main" id="{3DD36DCE-A833-4E0F-DEEC-26727F3FF0BF}"/>
              </a:ext>
            </a:extLst>
          </p:cNvPr>
          <p:cNvGraphicFramePr>
            <a:graphicFrameLocks noChangeAspect="1"/>
          </p:cNvGraphicFramePr>
          <p:nvPr/>
        </p:nvGraphicFramePr>
        <p:xfrm>
          <a:off x="1465841" y="2161241"/>
          <a:ext cx="8952034" cy="3279532"/>
        </p:xfrm>
        <a:graphic>
          <a:graphicData uri="http://schemas.openxmlformats.org/presentationml/2006/ole">
            <mc:AlternateContent xmlns:mc="http://schemas.openxmlformats.org/markup-compatibility/2006">
              <mc:Choice xmlns:v="urn:schemas-microsoft-com:vml" Requires="v">
                <p:oleObj name="Visio" r:id="rId5" imgW="9784619" imgH="3880526" progId="Visio.Drawing.11">
                  <p:embed/>
                </p:oleObj>
              </mc:Choice>
              <mc:Fallback>
                <p:oleObj name="Visio" r:id="rId5" imgW="9784619" imgH="3880526" progId="Visio.Drawing.11">
                  <p:embed/>
                  <p:pic>
                    <p:nvPicPr>
                      <p:cNvPr id="73728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841" y="2161241"/>
                        <a:ext cx="8952034" cy="327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5088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283"/>
                                        </p:tgtEl>
                                        <p:attrNameLst>
                                          <p:attrName>style.visibility</p:attrName>
                                        </p:attrNameLst>
                                      </p:cBhvr>
                                      <p:to>
                                        <p:strVal val="visible"/>
                                      </p:to>
                                    </p:set>
                                    <p:animEffect transition="in" filter="fade">
                                      <p:cBhvr>
                                        <p:cTn id="7" dur="500"/>
                                        <p:tgtEl>
                                          <p:spTgt spid="737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A1207-7287-DEC2-CEA4-B325E0E8F3F6}"/>
            </a:ext>
          </a:extLst>
        </p:cNvPr>
        <p:cNvGrpSpPr/>
        <p:nvPr/>
      </p:nvGrpSpPr>
      <p:grpSpPr>
        <a:xfrm>
          <a:off x="0" y="0"/>
          <a:ext cx="0" cy="0"/>
          <a:chOff x="0" y="0"/>
          <a:chExt cx="0" cy="0"/>
        </a:xfrm>
      </p:grpSpPr>
      <p:sp>
        <p:nvSpPr>
          <p:cNvPr id="758785" name="Rectangle 2">
            <a:extLst>
              <a:ext uri="{FF2B5EF4-FFF2-40B4-BE49-F238E27FC236}">
                <a16:creationId xmlns:a16="http://schemas.microsoft.com/office/drawing/2014/main" id="{C549960D-89EE-41C5-FD04-09FA310F7197}"/>
              </a:ext>
            </a:extLst>
          </p:cNvPr>
          <p:cNvSpPr>
            <a:spLocks noGrp="1" noChangeArrowheads="1"/>
          </p:cNvSpPr>
          <p:nvPr>
            <p:ph type="title"/>
          </p:nvPr>
        </p:nvSpPr>
        <p:spPr>
          <a:xfrm>
            <a:off x="1164490" y="167640"/>
            <a:ext cx="8208000" cy="1084586"/>
          </a:xfrm>
        </p:spPr>
        <p:txBody>
          <a:bodyPr/>
          <a:lstStyle/>
          <a:p>
            <a:r>
              <a:rPr lang="en-AU" dirty="0"/>
              <a:t>Example: multi-instance activity</a:t>
            </a:r>
          </a:p>
        </p:txBody>
      </p:sp>
      <p:sp>
        <p:nvSpPr>
          <p:cNvPr id="758786" name="Rectangle 3">
            <a:extLst>
              <a:ext uri="{FF2B5EF4-FFF2-40B4-BE49-F238E27FC236}">
                <a16:creationId xmlns:a16="http://schemas.microsoft.com/office/drawing/2014/main" id="{CF8836DF-1F79-42C8-5758-8C17130AE929}"/>
              </a:ext>
            </a:extLst>
          </p:cNvPr>
          <p:cNvSpPr>
            <a:spLocks noGrp="1" noChangeArrowheads="1"/>
          </p:cNvSpPr>
          <p:nvPr>
            <p:ph type="body" idx="1"/>
          </p:nvPr>
        </p:nvSpPr>
        <p:spPr>
          <a:xfrm>
            <a:off x="1289378" y="2052650"/>
            <a:ext cx="9942344" cy="3798277"/>
          </a:xfrm>
        </p:spPr>
        <p:txBody>
          <a:bodyPr>
            <a:normAutofit/>
          </a:bodyPr>
          <a:lstStyle/>
          <a:p>
            <a:pPr>
              <a:buFontTx/>
              <a:buNone/>
            </a:pPr>
            <a:r>
              <a:rPr lang="en-AU" sz="2160" dirty="0"/>
              <a:t>	</a:t>
            </a:r>
            <a:r>
              <a:rPr lang="en-AU" sz="2400" dirty="0"/>
              <a:t>In procurement, typically a quote is to be obtained from all preferred suppliers (assumption: five preferred suppliers exist). After all quotes are received, they are evaluated and the best quote is selected. A corresponding purchase order is then placed.</a:t>
            </a:r>
            <a:endParaRPr lang="en-AU" sz="2160" dirty="0"/>
          </a:p>
        </p:txBody>
      </p:sp>
      <p:sp>
        <p:nvSpPr>
          <p:cNvPr id="2" name="Slide Number Placeholder 1">
            <a:extLst>
              <a:ext uri="{FF2B5EF4-FFF2-40B4-BE49-F238E27FC236}">
                <a16:creationId xmlns:a16="http://schemas.microsoft.com/office/drawing/2014/main" id="{A42034BC-ED55-A98A-20F3-0613574E52CD}"/>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19</a:t>
            </a:fld>
            <a:endParaRPr lang="en-AU">
              <a:solidFill>
                <a:prstClr val="black">
                  <a:lumMod val="50000"/>
                  <a:lumOff val="50000"/>
                </a:prstClr>
              </a:solidFill>
            </a:endParaRPr>
          </a:p>
        </p:txBody>
      </p:sp>
      <p:sp>
        <p:nvSpPr>
          <p:cNvPr id="5" name="Rectangle 5">
            <a:extLst>
              <a:ext uri="{FF2B5EF4-FFF2-40B4-BE49-F238E27FC236}">
                <a16:creationId xmlns:a16="http://schemas.microsoft.com/office/drawing/2014/main" id="{6F6BDEDD-C31D-78F3-2852-E9D27C4A84D8}"/>
              </a:ext>
            </a:extLst>
          </p:cNvPr>
          <p:cNvSpPr>
            <a:spLocks noChangeArrowheads="1"/>
          </p:cNvSpPr>
          <p:nvPr/>
        </p:nvSpPr>
        <p:spPr bwMode="auto">
          <a:xfrm>
            <a:off x="1493809" y="1572518"/>
            <a:ext cx="2084225" cy="461665"/>
          </a:xfrm>
          <a:prstGeom prst="rect">
            <a:avLst/>
          </a:prstGeom>
          <a:noFill/>
          <a:ln w="9525">
            <a:noFill/>
            <a:miter lim="800000"/>
            <a:headEnd/>
            <a:tailEnd/>
          </a:ln>
          <a:effectLst/>
        </p:spPr>
        <p:txBody>
          <a:bodyPr wrap="none">
            <a:spAutoFit/>
          </a:bodyPr>
          <a:lstStyle/>
          <a:p>
            <a:r>
              <a:rPr lang="en-AU" sz="24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349499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02889" y="337828"/>
            <a:ext cx="8064896" cy="792088"/>
          </a:xfrm>
        </p:spPr>
        <p:txBody>
          <a:bodyPr/>
          <a:lstStyle/>
          <a:p>
            <a:r>
              <a:rPr lang="en-AU" dirty="0"/>
              <a:t>Process decomposition</a:t>
            </a:r>
          </a:p>
        </p:txBody>
      </p:sp>
      <p:sp>
        <p:nvSpPr>
          <p:cNvPr id="4" name="Slide Number Placeholder 3"/>
          <p:cNvSpPr>
            <a:spLocks noGrp="1"/>
          </p:cNvSpPr>
          <p:nvPr>
            <p:ph type="sldNum" sz="quarter" idx="11"/>
          </p:nvPr>
        </p:nvSpPr>
        <p:spPr/>
        <p:txBody>
          <a:bodyPr/>
          <a:lstStyle/>
          <a:p>
            <a:endParaRPr lang="en-AU" dirty="0">
              <a:solidFill>
                <a:prstClr val="black">
                  <a:lumMod val="50000"/>
                  <a:lumOff val="50000"/>
                </a:prst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492" y="1404247"/>
            <a:ext cx="4082628" cy="5316775"/>
          </a:xfrm>
          <a:prstGeom prst="rect">
            <a:avLst/>
          </a:prstGeom>
        </p:spPr>
      </p:pic>
    </p:spTree>
    <p:extLst>
      <p:ext uri="{BB962C8B-B14F-4D97-AF65-F5344CB8AC3E}">
        <p14:creationId xmlns:p14="http://schemas.microsoft.com/office/powerpoint/2010/main" val="411421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3CF8A-E457-8742-0B2E-075BFCC46C38}"/>
            </a:ext>
          </a:extLst>
        </p:cNvPr>
        <p:cNvGrpSpPr/>
        <p:nvPr/>
      </p:nvGrpSpPr>
      <p:grpSpPr>
        <a:xfrm>
          <a:off x="0" y="0"/>
          <a:ext cx="0" cy="0"/>
          <a:chOff x="0" y="0"/>
          <a:chExt cx="0" cy="0"/>
        </a:xfrm>
      </p:grpSpPr>
      <p:graphicFrame>
        <p:nvGraphicFramePr>
          <p:cNvPr id="1549315" name="Object 2">
            <a:extLst>
              <a:ext uri="{FF2B5EF4-FFF2-40B4-BE49-F238E27FC236}">
                <a16:creationId xmlns:a16="http://schemas.microsoft.com/office/drawing/2014/main" id="{36F42E8C-3057-0C8A-7D6A-4D92C858B762}"/>
              </a:ext>
            </a:extLst>
          </p:cNvPr>
          <p:cNvGraphicFramePr>
            <a:graphicFrameLocks noGrp="1" noChangeAspect="1"/>
          </p:cNvGraphicFramePr>
          <p:nvPr>
            <p:ph idx="1"/>
          </p:nvPr>
        </p:nvGraphicFramePr>
        <p:xfrm>
          <a:off x="3015733" y="1430481"/>
          <a:ext cx="8259626" cy="5682817"/>
        </p:xfrm>
        <a:graphic>
          <a:graphicData uri="http://schemas.openxmlformats.org/presentationml/2006/ole">
            <mc:AlternateContent xmlns:mc="http://schemas.openxmlformats.org/markup-compatibility/2006">
              <mc:Choice xmlns:v="urn:schemas-microsoft-com:vml" Requires="v">
                <p:oleObj name="Visio" r:id="rId3" imgW="8081246" imgH="5561249" progId="Visio.Drawing.11">
                  <p:embed/>
                </p:oleObj>
              </mc:Choice>
              <mc:Fallback>
                <p:oleObj name="Visio" r:id="rId3" imgW="8081246" imgH="5561249" progId="Visio.Drawing.11">
                  <p:embed/>
                  <p:pic>
                    <p:nvPicPr>
                      <p:cNvPr id="154931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733" y="1430481"/>
                        <a:ext cx="8259626" cy="5682817"/>
                      </a:xfrm>
                      <a:prstGeom prst="rect">
                        <a:avLst/>
                      </a:prstGeom>
                      <a:noFill/>
                      <a:ln>
                        <a:noFill/>
                      </a:ln>
                      <a:effectLst/>
                    </p:spPr>
                  </p:pic>
                </p:oleObj>
              </mc:Fallback>
            </mc:AlternateContent>
          </a:graphicData>
        </a:graphic>
      </p:graphicFrame>
      <p:sp>
        <p:nvSpPr>
          <p:cNvPr id="3" name="Title 2">
            <a:extLst>
              <a:ext uri="{FF2B5EF4-FFF2-40B4-BE49-F238E27FC236}">
                <a16:creationId xmlns:a16="http://schemas.microsoft.com/office/drawing/2014/main" id="{1218550F-F5F9-C034-6B98-9DC637BA903B}"/>
              </a:ext>
            </a:extLst>
          </p:cNvPr>
          <p:cNvSpPr>
            <a:spLocks noGrp="1"/>
          </p:cNvSpPr>
          <p:nvPr>
            <p:ph type="title"/>
          </p:nvPr>
        </p:nvSpPr>
        <p:spPr>
          <a:xfrm>
            <a:off x="1164490" y="167640"/>
            <a:ext cx="8208000" cy="1084586"/>
          </a:xfrm>
        </p:spPr>
        <p:txBody>
          <a:bodyPr>
            <a:normAutofit fontScale="90000"/>
          </a:bodyPr>
          <a:lstStyle/>
          <a:p>
            <a:r>
              <a:rPr lang="en-US" dirty="0"/>
              <a:t>Solution: without multi-instance activity</a:t>
            </a:r>
          </a:p>
        </p:txBody>
      </p:sp>
      <p:sp>
        <p:nvSpPr>
          <p:cNvPr id="2" name="Slide Number Placeholder 1">
            <a:extLst>
              <a:ext uri="{FF2B5EF4-FFF2-40B4-BE49-F238E27FC236}">
                <a16:creationId xmlns:a16="http://schemas.microsoft.com/office/drawing/2014/main" id="{2AF11997-7BD2-74A7-B6D2-B69DAC3E86DD}"/>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20</a:t>
            </a:fld>
            <a:endParaRPr lang="en-AU">
              <a:solidFill>
                <a:prstClr val="black">
                  <a:lumMod val="50000"/>
                  <a:lumOff val="50000"/>
                </a:prstClr>
              </a:solidFill>
            </a:endParaRPr>
          </a:p>
        </p:txBody>
      </p:sp>
      <p:sp>
        <p:nvSpPr>
          <p:cNvPr id="6" name="Rectangle 5">
            <a:extLst>
              <a:ext uri="{FF2B5EF4-FFF2-40B4-BE49-F238E27FC236}">
                <a16:creationId xmlns:a16="http://schemas.microsoft.com/office/drawing/2014/main" id="{0BA4415E-8DA5-5304-3803-9BD525F8795C}"/>
              </a:ext>
            </a:extLst>
          </p:cNvPr>
          <p:cNvSpPr>
            <a:spLocks noChangeArrowheads="1"/>
          </p:cNvSpPr>
          <p:nvPr/>
        </p:nvSpPr>
        <p:spPr bwMode="auto">
          <a:xfrm>
            <a:off x="1244941" y="1334962"/>
            <a:ext cx="2084225" cy="461665"/>
          </a:xfrm>
          <a:prstGeom prst="rect">
            <a:avLst/>
          </a:prstGeom>
          <a:noFill/>
          <a:ln w="9525">
            <a:noFill/>
            <a:miter lim="800000"/>
            <a:headEnd/>
            <a:tailEnd/>
          </a:ln>
          <a:effectLst/>
        </p:spPr>
        <p:txBody>
          <a:bodyPr wrap="none">
            <a:spAutoFit/>
          </a:bodyPr>
          <a:lstStyle/>
          <a:p>
            <a:r>
              <a:rPr lang="en-AU" sz="24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38485313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90BBC-9437-83B5-00EF-076F8D53BB60}"/>
            </a:ext>
          </a:extLst>
        </p:cNvPr>
        <p:cNvGrpSpPr/>
        <p:nvPr/>
      </p:nvGrpSpPr>
      <p:grpSpPr>
        <a:xfrm>
          <a:off x="0" y="0"/>
          <a:ext cx="0" cy="0"/>
          <a:chOff x="0" y="0"/>
          <a:chExt cx="0" cy="0"/>
        </a:xfrm>
      </p:grpSpPr>
      <p:sp>
        <p:nvSpPr>
          <p:cNvPr id="720900" name="Rectangle 3">
            <a:extLst>
              <a:ext uri="{FF2B5EF4-FFF2-40B4-BE49-F238E27FC236}">
                <a16:creationId xmlns:a16="http://schemas.microsoft.com/office/drawing/2014/main" id="{825AA54F-288A-0749-7D9E-4C153F3A94A6}"/>
              </a:ext>
            </a:extLst>
          </p:cNvPr>
          <p:cNvSpPr>
            <a:spLocks noGrp="1" noChangeArrowheads="1"/>
          </p:cNvSpPr>
          <p:nvPr>
            <p:ph idx="1"/>
          </p:nvPr>
        </p:nvSpPr>
        <p:spPr>
          <a:xfrm>
            <a:off x="1855798" y="1567011"/>
            <a:ext cx="8866878" cy="5171029"/>
          </a:xfrm>
        </p:spPr>
        <p:txBody>
          <a:bodyPr>
            <a:noAutofit/>
          </a:bodyPr>
          <a:lstStyle/>
          <a:p>
            <a:pPr marL="0" indent="0">
              <a:buNone/>
            </a:pPr>
            <a:r>
              <a:rPr lang="en-AU" sz="2160" dirty="0"/>
              <a:t>Provides a mechanism to indicate that an activity is executed </a:t>
            </a:r>
            <a:r>
              <a:rPr lang="en-AU" sz="2160" i="1" dirty="0"/>
              <a:t>multiple times concurrently</a:t>
            </a:r>
            <a:endParaRPr lang="en-AU" sz="2160" dirty="0"/>
          </a:p>
          <a:p>
            <a:pPr>
              <a:lnSpc>
                <a:spcPct val="90000"/>
              </a:lnSpc>
            </a:pPr>
            <a:endParaRPr lang="en-AU" sz="2160" dirty="0"/>
          </a:p>
          <a:p>
            <a:pPr>
              <a:lnSpc>
                <a:spcPct val="90000"/>
              </a:lnSpc>
            </a:pPr>
            <a:endParaRPr lang="en-AU" sz="2160" dirty="0"/>
          </a:p>
          <a:p>
            <a:pPr>
              <a:lnSpc>
                <a:spcPct val="90000"/>
              </a:lnSpc>
            </a:pPr>
            <a:endParaRPr lang="en-AU" sz="2160" dirty="0"/>
          </a:p>
          <a:p>
            <a:pPr>
              <a:lnSpc>
                <a:spcPct val="90000"/>
              </a:lnSpc>
            </a:pPr>
            <a:endParaRPr lang="en-AU" sz="2160" dirty="0"/>
          </a:p>
          <a:p>
            <a:pPr>
              <a:lnSpc>
                <a:spcPct val="90000"/>
              </a:lnSpc>
            </a:pPr>
            <a:endParaRPr lang="en-AU" sz="2160" dirty="0"/>
          </a:p>
          <a:p>
            <a:pPr marL="0" indent="0">
              <a:lnSpc>
                <a:spcPct val="110000"/>
              </a:lnSpc>
              <a:buNone/>
            </a:pPr>
            <a:r>
              <a:rPr lang="en-AU" sz="2160" dirty="0"/>
              <a:t>Useful when the same activity needs to be executed for multiple entities or data items, such as:</a:t>
            </a:r>
          </a:p>
          <a:p>
            <a:pPr marL="411146" lvl="1" indent="-182556"/>
            <a:r>
              <a:rPr lang="en-AU" sz="1920" dirty="0"/>
              <a:t>Request quotes from multiple suppliers</a:t>
            </a:r>
          </a:p>
          <a:p>
            <a:pPr marL="411146" lvl="1" indent="-182556"/>
            <a:r>
              <a:rPr lang="en-AU" sz="1920" dirty="0"/>
              <a:t>Check the availability for each line item in an order separately</a:t>
            </a:r>
          </a:p>
          <a:p>
            <a:pPr marL="411146" lvl="1" indent="-182556"/>
            <a:r>
              <a:rPr lang="en-AU" sz="1920" dirty="0"/>
              <a:t>Send and gather questionnaires from multiple witnesses in the context of an insurance claim</a:t>
            </a:r>
          </a:p>
          <a:p>
            <a:pPr lvl="1">
              <a:lnSpc>
                <a:spcPct val="90000"/>
              </a:lnSpc>
            </a:pPr>
            <a:endParaRPr lang="en-AU" sz="2160" dirty="0"/>
          </a:p>
        </p:txBody>
      </p:sp>
      <p:sp>
        <p:nvSpPr>
          <p:cNvPr id="2" name="Title 1">
            <a:extLst>
              <a:ext uri="{FF2B5EF4-FFF2-40B4-BE49-F238E27FC236}">
                <a16:creationId xmlns:a16="http://schemas.microsoft.com/office/drawing/2014/main" id="{C0D37A87-0BE5-2D31-B71A-F3C0C2D38C59}"/>
              </a:ext>
            </a:extLst>
          </p:cNvPr>
          <p:cNvSpPr>
            <a:spLocks noGrp="1"/>
          </p:cNvSpPr>
          <p:nvPr>
            <p:ph type="title"/>
          </p:nvPr>
        </p:nvSpPr>
        <p:spPr>
          <a:xfrm>
            <a:off x="1164490" y="167640"/>
            <a:ext cx="8208000" cy="1084586"/>
          </a:xfrm>
        </p:spPr>
        <p:txBody>
          <a:bodyPr>
            <a:normAutofit fontScale="90000"/>
          </a:bodyPr>
          <a:lstStyle/>
          <a:p>
            <a:r>
              <a:rPr lang="en-US" dirty="0"/>
              <a:t>Parallel repetition: multi-instance activity</a:t>
            </a:r>
          </a:p>
        </p:txBody>
      </p:sp>
      <p:graphicFrame>
        <p:nvGraphicFramePr>
          <p:cNvPr id="720898" name="Object 4">
            <a:extLst>
              <a:ext uri="{FF2B5EF4-FFF2-40B4-BE49-F238E27FC236}">
                <a16:creationId xmlns:a16="http://schemas.microsoft.com/office/drawing/2014/main" id="{0E045EB7-BFB1-52D2-366D-28CEA5D43ADA}"/>
              </a:ext>
            </a:extLst>
          </p:cNvPr>
          <p:cNvGraphicFramePr>
            <a:graphicFrameLocks noChangeAspect="1"/>
          </p:cNvGraphicFramePr>
          <p:nvPr/>
        </p:nvGraphicFramePr>
        <p:xfrm>
          <a:off x="4050763" y="2744766"/>
          <a:ext cx="1448180" cy="909584"/>
        </p:xfrm>
        <a:graphic>
          <a:graphicData uri="http://schemas.openxmlformats.org/presentationml/2006/ole">
            <mc:AlternateContent xmlns:mc="http://schemas.openxmlformats.org/markup-compatibility/2006">
              <mc:Choice xmlns:v="urn:schemas-microsoft-com:vml" Requires="v">
                <p:oleObj name="Visio" r:id="rId3" imgW="1126886" imgH="766882" progId="Visio.Drawing.11">
                  <p:embed/>
                </p:oleObj>
              </mc:Choice>
              <mc:Fallback>
                <p:oleObj name="Visio" r:id="rId3" imgW="1126886" imgH="766882" progId="Visio.Drawing.11">
                  <p:embed/>
                  <p:pic>
                    <p:nvPicPr>
                      <p:cNvPr id="720898" name="Object 4"/>
                      <p:cNvPicPr>
                        <a:picLocks noChangeAspect="1" noChangeArrowheads="1"/>
                      </p:cNvPicPr>
                      <p:nvPr/>
                    </p:nvPicPr>
                    <p:blipFill>
                      <a:blip r:embed="rId4"/>
                      <a:srcRect/>
                      <a:stretch>
                        <a:fillRect/>
                      </a:stretch>
                    </p:blipFill>
                    <p:spPr bwMode="auto">
                      <a:xfrm>
                        <a:off x="4050763" y="2744766"/>
                        <a:ext cx="1448180" cy="90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563" name="Object 4">
            <a:extLst>
              <a:ext uri="{FF2B5EF4-FFF2-40B4-BE49-F238E27FC236}">
                <a16:creationId xmlns:a16="http://schemas.microsoft.com/office/drawing/2014/main" id="{6A0A2D69-C3FD-BCEA-BC06-4DE538F42FDE}"/>
              </a:ext>
            </a:extLst>
          </p:cNvPr>
          <p:cNvGraphicFramePr>
            <a:graphicFrameLocks noChangeAspect="1"/>
          </p:cNvGraphicFramePr>
          <p:nvPr/>
        </p:nvGraphicFramePr>
        <p:xfrm>
          <a:off x="5849098" y="2752018"/>
          <a:ext cx="1447800" cy="908538"/>
        </p:xfrm>
        <a:graphic>
          <a:graphicData uri="http://schemas.openxmlformats.org/presentationml/2006/ole">
            <mc:AlternateContent xmlns:mc="http://schemas.openxmlformats.org/markup-compatibility/2006">
              <mc:Choice xmlns:v="urn:schemas-microsoft-com:vml" Requires="v">
                <p:oleObj name="Visio" r:id="rId5" imgW="1126886" imgH="766882" progId="Visio.Drawing.11">
                  <p:embed/>
                </p:oleObj>
              </mc:Choice>
              <mc:Fallback>
                <p:oleObj name="Visio" r:id="rId5" imgW="1126886" imgH="766882" progId="Visio.Drawing.11">
                  <p:embed/>
                  <p:pic>
                    <p:nvPicPr>
                      <p:cNvPr id="706563" name="Object 4"/>
                      <p:cNvPicPr>
                        <a:picLocks noChangeAspect="1" noChangeArrowheads="1"/>
                      </p:cNvPicPr>
                      <p:nvPr/>
                    </p:nvPicPr>
                    <p:blipFill>
                      <a:blip r:embed="rId6"/>
                      <a:srcRect/>
                      <a:stretch>
                        <a:fillRect/>
                      </a:stretch>
                    </p:blipFill>
                    <p:spPr bwMode="auto">
                      <a:xfrm>
                        <a:off x="5849098" y="2752018"/>
                        <a:ext cx="1447800" cy="9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BE40AA20-0D73-6495-1F98-4E2FE870CA00}"/>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21</a:t>
            </a:fld>
            <a:endParaRPr lang="en-AU">
              <a:solidFill>
                <a:prstClr val="black">
                  <a:lumMod val="50000"/>
                  <a:lumOff val="50000"/>
                </a:prstClr>
              </a:solidFill>
            </a:endParaRPr>
          </a:p>
        </p:txBody>
      </p:sp>
    </p:spTree>
    <p:extLst>
      <p:ext uri="{BB962C8B-B14F-4D97-AF65-F5344CB8AC3E}">
        <p14:creationId xmlns:p14="http://schemas.microsoft.com/office/powerpoint/2010/main" val="244975654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825C-9D42-7213-2AD4-83560EB05C15}"/>
            </a:ext>
          </a:extLst>
        </p:cNvPr>
        <p:cNvGrpSpPr/>
        <p:nvPr/>
      </p:nvGrpSpPr>
      <p:grpSpPr>
        <a:xfrm>
          <a:off x="0" y="0"/>
          <a:ext cx="0" cy="0"/>
          <a:chOff x="0" y="0"/>
          <a:chExt cx="0" cy="0"/>
        </a:xfrm>
      </p:grpSpPr>
      <p:sp>
        <p:nvSpPr>
          <p:cNvPr id="719875" name="Rectangle 2">
            <a:extLst>
              <a:ext uri="{FF2B5EF4-FFF2-40B4-BE49-F238E27FC236}">
                <a16:creationId xmlns:a16="http://schemas.microsoft.com/office/drawing/2014/main" id="{E8C6B924-6E4E-B1CB-D28E-2D0029495673}"/>
              </a:ext>
            </a:extLst>
          </p:cNvPr>
          <p:cNvSpPr>
            <a:spLocks noGrp="1" noChangeArrowheads="1"/>
          </p:cNvSpPr>
          <p:nvPr>
            <p:ph type="title"/>
          </p:nvPr>
        </p:nvSpPr>
        <p:spPr>
          <a:xfrm>
            <a:off x="1164490" y="167640"/>
            <a:ext cx="8208000" cy="1084586"/>
          </a:xfrm>
        </p:spPr>
        <p:txBody>
          <a:bodyPr>
            <a:normAutofit fontScale="90000"/>
          </a:bodyPr>
          <a:lstStyle/>
          <a:p>
            <a:r>
              <a:rPr lang="en-AU" dirty="0"/>
              <a:t>Solution: with multi-instance activity</a:t>
            </a:r>
          </a:p>
        </p:txBody>
      </p:sp>
      <p:graphicFrame>
        <p:nvGraphicFramePr>
          <p:cNvPr id="2" name="Object 1">
            <a:extLst>
              <a:ext uri="{FF2B5EF4-FFF2-40B4-BE49-F238E27FC236}">
                <a16:creationId xmlns:a16="http://schemas.microsoft.com/office/drawing/2014/main" id="{5B3363A3-7D33-79B1-047A-F6DF5F7BCD4D}"/>
              </a:ext>
            </a:extLst>
          </p:cNvPr>
          <p:cNvGraphicFramePr>
            <a:graphicFrameLocks noChangeAspect="1"/>
          </p:cNvGraphicFramePr>
          <p:nvPr/>
        </p:nvGraphicFramePr>
        <p:xfrm>
          <a:off x="2549505" y="1957487"/>
          <a:ext cx="6745166" cy="2368062"/>
        </p:xfrm>
        <a:graphic>
          <a:graphicData uri="http://schemas.openxmlformats.org/presentationml/2006/ole">
            <mc:AlternateContent xmlns:mc="http://schemas.openxmlformats.org/markup-compatibility/2006">
              <mc:Choice xmlns:v="urn:schemas-microsoft-com:vml" Requires="v">
                <p:oleObj name="Visio" r:id="rId3" imgW="5561032" imgH="1961037" progId="Visio.Drawing.11">
                  <p:embed/>
                </p:oleObj>
              </mc:Choice>
              <mc:Fallback>
                <p:oleObj name="Visio" r:id="rId3" imgW="5561032" imgH="1961037" progId="Visio.Drawing.11">
                  <p:embed/>
                  <p:pic>
                    <p:nvPicPr>
                      <p:cNvPr id="2" name="Object 1"/>
                      <p:cNvPicPr>
                        <a:picLocks noChangeAspect="1" noChangeArrowheads="1"/>
                      </p:cNvPicPr>
                      <p:nvPr/>
                    </p:nvPicPr>
                    <p:blipFill>
                      <a:blip r:embed="rId4"/>
                      <a:srcRect/>
                      <a:stretch>
                        <a:fillRect/>
                      </a:stretch>
                    </p:blipFill>
                    <p:spPr bwMode="auto">
                      <a:xfrm>
                        <a:off x="2549505" y="1957487"/>
                        <a:ext cx="6745166" cy="236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ounded Rectangular Callout 3">
            <a:extLst>
              <a:ext uri="{FF2B5EF4-FFF2-40B4-BE49-F238E27FC236}">
                <a16:creationId xmlns:a16="http://schemas.microsoft.com/office/drawing/2014/main" id="{80364F0D-8AC6-79E0-C702-AD71AA41778F}"/>
              </a:ext>
            </a:extLst>
          </p:cNvPr>
          <p:cNvSpPr/>
          <p:nvPr/>
        </p:nvSpPr>
        <p:spPr bwMode="auto">
          <a:xfrm>
            <a:off x="6394696" y="2024138"/>
            <a:ext cx="1415804" cy="444593"/>
          </a:xfrm>
          <a:prstGeom prst="wedgeRoundRectCallout">
            <a:avLst>
              <a:gd name="adj1" fmla="val -69498"/>
              <a:gd name="adj2" fmla="val 33829"/>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846" dirty="0">
                <a:solidFill>
                  <a:prstClr val="black"/>
                </a:solidFill>
                <a:latin typeface="Arial" panose="020B0604020202020204" pitchFamily="34" charset="0"/>
                <a:ea typeface="ＭＳ Ｐゴシック" pitchFamily="34" charset="-128"/>
                <a:cs typeface="Arial" panose="020B0604020202020204" pitchFamily="34" charset="0"/>
              </a:rPr>
              <a:t>cardinality</a:t>
            </a:r>
          </a:p>
        </p:txBody>
      </p:sp>
      <p:sp>
        <p:nvSpPr>
          <p:cNvPr id="3" name="Slide Number Placeholder 2">
            <a:extLst>
              <a:ext uri="{FF2B5EF4-FFF2-40B4-BE49-F238E27FC236}">
                <a16:creationId xmlns:a16="http://schemas.microsoft.com/office/drawing/2014/main" id="{A363C5E6-7857-7A74-2331-11CFD2E07DF0}"/>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22</a:t>
            </a:fld>
            <a:endParaRPr lang="en-AU">
              <a:solidFill>
                <a:prstClr val="black">
                  <a:lumMod val="50000"/>
                  <a:lumOff val="50000"/>
                </a:prstClr>
              </a:solidFill>
            </a:endParaRPr>
          </a:p>
        </p:txBody>
      </p:sp>
      <p:sp>
        <p:nvSpPr>
          <p:cNvPr id="7" name="Rectangle 6">
            <a:extLst>
              <a:ext uri="{FF2B5EF4-FFF2-40B4-BE49-F238E27FC236}">
                <a16:creationId xmlns:a16="http://schemas.microsoft.com/office/drawing/2014/main" id="{EBEA2F6C-05B0-BB8F-823D-26A1B0D4B9BC}"/>
              </a:ext>
            </a:extLst>
          </p:cNvPr>
          <p:cNvSpPr>
            <a:spLocks noChangeArrowheads="1"/>
          </p:cNvSpPr>
          <p:nvPr/>
        </p:nvSpPr>
        <p:spPr bwMode="auto">
          <a:xfrm>
            <a:off x="1244941" y="1334962"/>
            <a:ext cx="2084225" cy="461665"/>
          </a:xfrm>
          <a:prstGeom prst="rect">
            <a:avLst/>
          </a:prstGeom>
          <a:noFill/>
          <a:ln w="9525">
            <a:noFill/>
            <a:miter lim="800000"/>
            <a:headEnd/>
            <a:tailEnd/>
          </a:ln>
          <a:effectLst/>
        </p:spPr>
        <p:txBody>
          <a:bodyPr wrap="none">
            <a:spAutoFit/>
          </a:bodyPr>
          <a:lstStyle/>
          <a:p>
            <a:r>
              <a:rPr lang="en-AU" sz="24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973644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A76B-6AA5-6138-0DE2-8E416901BC38}"/>
            </a:ext>
          </a:extLst>
        </p:cNvPr>
        <p:cNvGrpSpPr/>
        <p:nvPr/>
      </p:nvGrpSpPr>
      <p:grpSpPr>
        <a:xfrm>
          <a:off x="0" y="0"/>
          <a:ext cx="0" cy="0"/>
          <a:chOff x="0" y="0"/>
          <a:chExt cx="0" cy="0"/>
        </a:xfrm>
      </p:grpSpPr>
      <p:sp>
        <p:nvSpPr>
          <p:cNvPr id="1738758" name="Rectangle 6">
            <a:extLst>
              <a:ext uri="{FF2B5EF4-FFF2-40B4-BE49-F238E27FC236}">
                <a16:creationId xmlns:a16="http://schemas.microsoft.com/office/drawing/2014/main" id="{95066595-F9BD-1C28-E707-F9F87A090011}"/>
              </a:ext>
            </a:extLst>
          </p:cNvPr>
          <p:cNvSpPr>
            <a:spLocks noChangeArrowheads="1"/>
          </p:cNvSpPr>
          <p:nvPr/>
        </p:nvSpPr>
        <p:spPr bwMode="auto">
          <a:xfrm>
            <a:off x="1301502" y="2282525"/>
            <a:ext cx="99302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30000"/>
              </a:spcBef>
              <a:spcAft>
                <a:spcPct val="0"/>
              </a:spcAft>
            </a:pPr>
            <a:r>
              <a:rPr lang="en-US" sz="2400" dirty="0">
                <a:latin typeface="Arial" panose="020B0604020202020204" pitchFamily="34" charset="0"/>
                <a:ea typeface="ＭＳ Ｐゴシック" pitchFamily="34" charset="-128"/>
                <a:cs typeface="Arial" panose="020B0604020202020204" pitchFamily="34" charset="0"/>
              </a:rPr>
              <a:t>After a car accident, a statement is sought from the witnesses that were present, in order to lodge the insurance claim. As soon as the first two statements are received, the claim can be lodged to the insurance company without waiting for the other statements. </a:t>
            </a:r>
          </a:p>
        </p:txBody>
      </p:sp>
      <p:sp>
        <p:nvSpPr>
          <p:cNvPr id="2" name="Title 1">
            <a:extLst>
              <a:ext uri="{FF2B5EF4-FFF2-40B4-BE49-F238E27FC236}">
                <a16:creationId xmlns:a16="http://schemas.microsoft.com/office/drawing/2014/main" id="{4586F357-B9A9-61DE-79EB-4B62E70AE180}"/>
              </a:ext>
            </a:extLst>
          </p:cNvPr>
          <p:cNvSpPr>
            <a:spLocks noGrp="1"/>
          </p:cNvSpPr>
          <p:nvPr>
            <p:ph type="title"/>
          </p:nvPr>
        </p:nvSpPr>
        <p:spPr>
          <a:xfrm>
            <a:off x="1164490" y="167640"/>
            <a:ext cx="8208000" cy="1084586"/>
          </a:xfrm>
        </p:spPr>
        <p:txBody>
          <a:bodyPr>
            <a:normAutofit fontScale="90000"/>
          </a:bodyPr>
          <a:lstStyle/>
          <a:p>
            <a:r>
              <a:rPr lang="en-US" dirty="0"/>
              <a:t>Further example: multi-instance activity</a:t>
            </a:r>
          </a:p>
        </p:txBody>
      </p:sp>
      <p:sp>
        <p:nvSpPr>
          <p:cNvPr id="3" name="Slide Number Placeholder 2">
            <a:extLst>
              <a:ext uri="{FF2B5EF4-FFF2-40B4-BE49-F238E27FC236}">
                <a16:creationId xmlns:a16="http://schemas.microsoft.com/office/drawing/2014/main" id="{A907FBFF-68EC-18FA-D6EE-116A6170B08C}"/>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23</a:t>
            </a:fld>
            <a:endParaRPr lang="en-AU">
              <a:solidFill>
                <a:prstClr val="black">
                  <a:lumMod val="50000"/>
                  <a:lumOff val="50000"/>
                </a:prstClr>
              </a:solidFill>
            </a:endParaRPr>
          </a:p>
        </p:txBody>
      </p:sp>
      <p:sp>
        <p:nvSpPr>
          <p:cNvPr id="5" name="Rectangle 5">
            <a:extLst>
              <a:ext uri="{FF2B5EF4-FFF2-40B4-BE49-F238E27FC236}">
                <a16:creationId xmlns:a16="http://schemas.microsoft.com/office/drawing/2014/main" id="{16350259-172B-91CE-9AC3-AF70885BEAF5}"/>
              </a:ext>
            </a:extLst>
          </p:cNvPr>
          <p:cNvSpPr>
            <a:spLocks noChangeArrowheads="1"/>
          </p:cNvSpPr>
          <p:nvPr/>
        </p:nvSpPr>
        <p:spPr bwMode="auto">
          <a:xfrm>
            <a:off x="1301503" y="1682741"/>
            <a:ext cx="5089855" cy="461665"/>
          </a:xfrm>
          <a:prstGeom prst="rect">
            <a:avLst/>
          </a:prstGeom>
          <a:noFill/>
          <a:ln w="9525">
            <a:noFill/>
            <a:miter lim="800000"/>
            <a:headEnd/>
            <a:tailEnd/>
          </a:ln>
          <a:effectLst/>
        </p:spPr>
        <p:txBody>
          <a:bodyPr wrap="none">
            <a:spAutoFit/>
          </a:bodyPr>
          <a:lstStyle/>
          <a:p>
            <a:r>
              <a:rPr lang="en-AU" sz="2400" b="1" dirty="0">
                <a:latin typeface="Arial" panose="020B0604020202020204" pitchFamily="34" charset="0"/>
                <a:cs typeface="Arial" panose="020B0604020202020204" pitchFamily="34" charset="0"/>
              </a:rPr>
              <a:t>Motor insurance claim lodgement</a:t>
            </a:r>
          </a:p>
        </p:txBody>
      </p:sp>
    </p:spTree>
    <p:extLst>
      <p:ext uri="{BB962C8B-B14F-4D97-AF65-F5344CB8AC3E}">
        <p14:creationId xmlns:p14="http://schemas.microsoft.com/office/powerpoint/2010/main" val="14306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0B142-5BB8-78BC-5CB8-5B684E12FAFD}"/>
            </a:ext>
          </a:extLst>
        </p:cNvPr>
        <p:cNvGrpSpPr/>
        <p:nvPr/>
      </p:nvGrpSpPr>
      <p:grpSpPr>
        <a:xfrm>
          <a:off x="0" y="0"/>
          <a:ext cx="0" cy="0"/>
          <a:chOff x="0" y="0"/>
          <a:chExt cx="0" cy="0"/>
        </a:xfrm>
      </p:grpSpPr>
      <p:pic>
        <p:nvPicPr>
          <p:cNvPr id="2896898" name="Picture 2" descr="\\psf\Home\Desktop\Screen Shot 2012-07-09 at 8.07.16 PM.png">
            <a:extLst>
              <a:ext uri="{FF2B5EF4-FFF2-40B4-BE49-F238E27FC236}">
                <a16:creationId xmlns:a16="http://schemas.microsoft.com/office/drawing/2014/main" id="{82695088-10A7-A883-EA1B-65A40BFC5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888" y="1483019"/>
            <a:ext cx="6994901" cy="528145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37BAC4B1-1E68-366E-C4FB-1A07EB2AEAC6}"/>
              </a:ext>
            </a:extLst>
          </p:cNvPr>
          <p:cNvSpPr/>
          <p:nvPr/>
        </p:nvSpPr>
        <p:spPr bwMode="auto">
          <a:xfrm>
            <a:off x="7990889" y="1611167"/>
            <a:ext cx="2449666" cy="1312366"/>
          </a:xfrm>
          <a:prstGeom prst="wedgeRoundRectCallout">
            <a:avLst>
              <a:gd name="adj1" fmla="val -114023"/>
              <a:gd name="adj2" fmla="val -2360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b="1" dirty="0">
                <a:solidFill>
                  <a:prstClr val="black"/>
                </a:solidFill>
                <a:latin typeface="Arial" panose="020B0604020202020204" pitchFamily="34" charset="0"/>
                <a:ea typeface="ＭＳ Ｐゴシック" pitchFamily="34" charset="-128"/>
                <a:cs typeface="Arial" panose="020B0604020202020204" pitchFamily="34" charset="0"/>
              </a:rPr>
              <a:t>Multi-instance pool</a:t>
            </a:r>
          </a:p>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denotes multiple participants of the same type</a:t>
            </a:r>
          </a:p>
        </p:txBody>
      </p:sp>
      <p:sp>
        <p:nvSpPr>
          <p:cNvPr id="7" name="Rounded Rectangular Callout 6">
            <a:extLst>
              <a:ext uri="{FF2B5EF4-FFF2-40B4-BE49-F238E27FC236}">
                <a16:creationId xmlns:a16="http://schemas.microsoft.com/office/drawing/2014/main" id="{88809CB6-7493-F3B3-0D0D-1A5DFAFA92BC}"/>
              </a:ext>
            </a:extLst>
          </p:cNvPr>
          <p:cNvSpPr/>
          <p:nvPr/>
        </p:nvSpPr>
        <p:spPr bwMode="auto">
          <a:xfrm>
            <a:off x="1669043" y="1751598"/>
            <a:ext cx="2750518" cy="1609813"/>
          </a:xfrm>
          <a:prstGeom prst="wedgeRoundRectCallout">
            <a:avLst>
              <a:gd name="adj1" fmla="val 76945"/>
              <a:gd name="adj2" fmla="val 5903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b="1" dirty="0">
                <a:solidFill>
                  <a:prstClr val="black"/>
                </a:solidFill>
                <a:latin typeface="Arial" panose="020B0604020202020204" pitchFamily="34" charset="0"/>
                <a:ea typeface="ＭＳ Ｐゴシック" pitchFamily="34" charset="-128"/>
                <a:cs typeface="Arial" panose="020B0604020202020204" pitchFamily="34" charset="0"/>
              </a:rPr>
              <a:t>Data collection</a:t>
            </a:r>
            <a:br>
              <a:rPr lang="en-AU" sz="1680" b="1" dirty="0">
                <a:solidFill>
                  <a:prstClr val="black"/>
                </a:solidFill>
                <a:latin typeface="Arial" panose="020B0604020202020204" pitchFamily="34" charset="0"/>
                <a:ea typeface="ＭＳ Ｐゴシック" pitchFamily="34" charset="-128"/>
                <a:cs typeface="Arial" panose="020B0604020202020204" pitchFamily="34" charset="0"/>
              </a:rPr>
            </a:br>
            <a:r>
              <a:rPr lang="en-AU" sz="1680" dirty="0">
                <a:solidFill>
                  <a:prstClr val="black"/>
                </a:solidFill>
                <a:latin typeface="Arial" panose="020B0604020202020204" pitchFamily="34" charset="0"/>
                <a:ea typeface="ＭＳ Ｐゴシック" pitchFamily="34" charset="-128"/>
                <a:cs typeface="Arial" panose="020B0604020202020204" pitchFamily="34" charset="0"/>
              </a:rPr>
              <a:t>denotes a set of data objects of the same type</a:t>
            </a:r>
          </a:p>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(determines </a:t>
            </a:r>
            <a:r>
              <a:rPr lang="en-AU" sz="1680" u="sng" dirty="0">
                <a:solidFill>
                  <a:prstClr val="black"/>
                </a:solidFill>
                <a:latin typeface="Arial" panose="020B0604020202020204" pitchFamily="34" charset="0"/>
                <a:ea typeface="ＭＳ Ｐゴシック" pitchFamily="34" charset="-128"/>
                <a:cs typeface="Arial" panose="020B0604020202020204" pitchFamily="34" charset="0"/>
              </a:rPr>
              <a:t>cardinality</a:t>
            </a:r>
            <a:r>
              <a:rPr lang="en-AU" sz="1680" dirty="0">
                <a:solidFill>
                  <a:prstClr val="black"/>
                </a:solidFill>
                <a:latin typeface="Arial" panose="020B0604020202020204" pitchFamily="34" charset="0"/>
                <a:ea typeface="ＭＳ Ｐゴシック" pitchFamily="34" charset="-128"/>
                <a:cs typeface="Arial" panose="020B0604020202020204" pitchFamily="34" charset="0"/>
              </a:rPr>
              <a:t> of multi-instance activity)</a:t>
            </a:r>
          </a:p>
        </p:txBody>
      </p:sp>
      <p:sp>
        <p:nvSpPr>
          <p:cNvPr id="8" name="Rounded Rectangular Callout 7">
            <a:extLst>
              <a:ext uri="{FF2B5EF4-FFF2-40B4-BE49-F238E27FC236}">
                <a16:creationId xmlns:a16="http://schemas.microsoft.com/office/drawing/2014/main" id="{55EB5448-BAFE-1936-C7E8-FCC848E2C8C3}"/>
              </a:ext>
            </a:extLst>
          </p:cNvPr>
          <p:cNvSpPr/>
          <p:nvPr/>
        </p:nvSpPr>
        <p:spPr bwMode="auto">
          <a:xfrm>
            <a:off x="7969969" y="4740168"/>
            <a:ext cx="2449666" cy="1843513"/>
          </a:xfrm>
          <a:prstGeom prst="wedgeRoundRectCallout">
            <a:avLst>
              <a:gd name="adj1" fmla="val -52138"/>
              <a:gd name="adj2" fmla="val -111577"/>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b="1" dirty="0">
                <a:solidFill>
                  <a:prstClr val="black"/>
                </a:solidFill>
                <a:latin typeface="Arial" panose="020B0604020202020204" pitchFamily="34" charset="0"/>
                <a:ea typeface="ＭＳ Ｐゴシック" pitchFamily="34" charset="-128"/>
                <a:cs typeface="Arial" panose="020B0604020202020204" pitchFamily="34" charset="0"/>
              </a:rPr>
              <a:t>Completion condition </a:t>
            </a:r>
            <a:r>
              <a:rPr lang="en-AU" sz="1680" dirty="0">
                <a:solidFill>
                  <a:prstClr val="black"/>
                </a:solidFill>
                <a:latin typeface="Arial" panose="020B0604020202020204" pitchFamily="34" charset="0"/>
                <a:ea typeface="ＭＳ Ｐゴシック" pitchFamily="34" charset="-128"/>
                <a:cs typeface="Arial" panose="020B0604020202020204" pitchFamily="34" charset="0"/>
              </a:rPr>
              <a:t>indicates minimum number of instances required to complete</a:t>
            </a:r>
          </a:p>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 cardinality)</a:t>
            </a:r>
          </a:p>
        </p:txBody>
      </p:sp>
      <p:sp>
        <p:nvSpPr>
          <p:cNvPr id="2" name="Title 1">
            <a:extLst>
              <a:ext uri="{FF2B5EF4-FFF2-40B4-BE49-F238E27FC236}">
                <a16:creationId xmlns:a16="http://schemas.microsoft.com/office/drawing/2014/main" id="{3FAEFA81-36CE-EE68-DCE0-4D50132E61C1}"/>
              </a:ext>
            </a:extLst>
          </p:cNvPr>
          <p:cNvSpPr>
            <a:spLocks noGrp="1"/>
          </p:cNvSpPr>
          <p:nvPr>
            <p:ph type="title"/>
          </p:nvPr>
        </p:nvSpPr>
        <p:spPr>
          <a:xfrm>
            <a:off x="1164490" y="167640"/>
            <a:ext cx="8208000" cy="1084586"/>
          </a:xfrm>
        </p:spPr>
        <p:txBody>
          <a:bodyPr/>
          <a:lstStyle/>
          <a:p>
            <a:r>
              <a:rPr lang="en-US" dirty="0"/>
              <a:t>Solution: multi-instance activity</a:t>
            </a:r>
          </a:p>
        </p:txBody>
      </p:sp>
      <p:sp>
        <p:nvSpPr>
          <p:cNvPr id="3" name="Slide Number Placeholder 2">
            <a:extLst>
              <a:ext uri="{FF2B5EF4-FFF2-40B4-BE49-F238E27FC236}">
                <a16:creationId xmlns:a16="http://schemas.microsoft.com/office/drawing/2014/main" id="{D76EB60D-62BF-EBD0-602F-C45C7DD00749}"/>
              </a:ext>
            </a:extLst>
          </p:cNvPr>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4" name="Rectangle 3">
            <a:extLst>
              <a:ext uri="{FF2B5EF4-FFF2-40B4-BE49-F238E27FC236}">
                <a16:creationId xmlns:a16="http://schemas.microsoft.com/office/drawing/2014/main" id="{3C343DBC-EB8C-2B49-9E91-B3CB16A9EC79}"/>
              </a:ext>
            </a:extLst>
          </p:cNvPr>
          <p:cNvSpPr/>
          <p:nvPr/>
        </p:nvSpPr>
        <p:spPr>
          <a:xfrm>
            <a:off x="1164490" y="1131216"/>
            <a:ext cx="8743710" cy="277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Rectangle 5">
            <a:extLst>
              <a:ext uri="{FF2B5EF4-FFF2-40B4-BE49-F238E27FC236}">
                <a16:creationId xmlns:a16="http://schemas.microsoft.com/office/drawing/2014/main" id="{80F7E00B-3FD3-C979-EF6F-456FE83A08C2}"/>
              </a:ext>
            </a:extLst>
          </p:cNvPr>
          <p:cNvSpPr>
            <a:spLocks noChangeArrowheads="1"/>
          </p:cNvSpPr>
          <p:nvPr/>
        </p:nvSpPr>
        <p:spPr bwMode="auto">
          <a:xfrm>
            <a:off x="1164490" y="1012161"/>
            <a:ext cx="5089855" cy="461665"/>
          </a:xfrm>
          <a:prstGeom prst="rect">
            <a:avLst/>
          </a:prstGeom>
          <a:noFill/>
          <a:ln w="9525">
            <a:noFill/>
            <a:miter lim="800000"/>
            <a:headEnd/>
            <a:tailEnd/>
          </a:ln>
          <a:effectLst/>
        </p:spPr>
        <p:txBody>
          <a:bodyPr wrap="none">
            <a:spAutoFit/>
          </a:bodyPr>
          <a:lstStyle/>
          <a:p>
            <a:r>
              <a:rPr lang="en-AU" sz="2400" b="1" dirty="0">
                <a:latin typeface="Arial" panose="020B0604020202020204" pitchFamily="34" charset="0"/>
                <a:cs typeface="Arial" panose="020B0604020202020204" pitchFamily="34" charset="0"/>
              </a:rPr>
              <a:t>Motor insurance claim lodgement</a:t>
            </a:r>
          </a:p>
        </p:txBody>
      </p:sp>
    </p:spTree>
    <p:extLst>
      <p:ext uri="{BB962C8B-B14F-4D97-AF65-F5344CB8AC3E}">
        <p14:creationId xmlns:p14="http://schemas.microsoft.com/office/powerpoint/2010/main" val="161059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57E6D-E455-2E23-7DE1-7BE2BC34C15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0F4DDA2-2827-7952-D134-F930078867FC}"/>
              </a:ext>
            </a:extLst>
          </p:cNvPr>
          <p:cNvSpPr/>
          <p:nvPr/>
        </p:nvSpPr>
        <p:spPr>
          <a:xfrm>
            <a:off x="1164490" y="1131216"/>
            <a:ext cx="8743710" cy="277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Title 2">
            <a:extLst>
              <a:ext uri="{FF2B5EF4-FFF2-40B4-BE49-F238E27FC236}">
                <a16:creationId xmlns:a16="http://schemas.microsoft.com/office/drawing/2014/main" id="{234FACDB-9C2A-159C-CABB-7E885CF84E3B}"/>
              </a:ext>
            </a:extLst>
          </p:cNvPr>
          <p:cNvSpPr>
            <a:spLocks noGrp="1"/>
          </p:cNvSpPr>
          <p:nvPr>
            <p:ph type="title"/>
          </p:nvPr>
        </p:nvSpPr>
        <p:spPr>
          <a:xfrm>
            <a:off x="1282514" y="120372"/>
            <a:ext cx="8331596" cy="792088"/>
          </a:xfrm>
        </p:spPr>
        <p:txBody>
          <a:bodyPr>
            <a:normAutofit fontScale="90000"/>
          </a:bodyPr>
          <a:lstStyle/>
          <a:p>
            <a:r>
              <a:rPr lang="en-US" dirty="0"/>
              <a:t>Our order-to-cash example</a:t>
            </a:r>
            <a:r>
              <a:rPr lang="mr-IN" dirty="0"/>
              <a:t>…</a:t>
            </a:r>
            <a:br>
              <a:rPr lang="en-AU" dirty="0"/>
            </a:br>
            <a:r>
              <a:rPr lang="en-US" sz="1920" dirty="0"/>
              <a:t>now with pools, messages and MI markers</a:t>
            </a:r>
            <a:endParaRPr lang="en-US" dirty="0"/>
          </a:p>
        </p:txBody>
      </p:sp>
      <p:sp>
        <p:nvSpPr>
          <p:cNvPr id="4" name="Slide Number Placeholder 3">
            <a:extLst>
              <a:ext uri="{FF2B5EF4-FFF2-40B4-BE49-F238E27FC236}">
                <a16:creationId xmlns:a16="http://schemas.microsoft.com/office/drawing/2014/main" id="{88F3ACA9-EEDE-4F81-B665-1D7C2F4F5129}"/>
              </a:ext>
            </a:extLst>
          </p:cNvPr>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25</a:t>
            </a:fld>
            <a:endParaRPr lang="en-AU">
              <a:solidFill>
                <a:prstClr val="black">
                  <a:lumMod val="50000"/>
                  <a:lumOff val="50000"/>
                </a:prstClr>
              </a:solidFill>
            </a:endParaRPr>
          </a:p>
        </p:txBody>
      </p:sp>
      <p:pic>
        <p:nvPicPr>
          <p:cNvPr id="6" name="Picture 5">
            <a:extLst>
              <a:ext uri="{FF2B5EF4-FFF2-40B4-BE49-F238E27FC236}">
                <a16:creationId xmlns:a16="http://schemas.microsoft.com/office/drawing/2014/main" id="{C7DBB3A0-0369-8133-BB2E-7DEC95584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59" y="2047591"/>
            <a:ext cx="6731000" cy="3580892"/>
          </a:xfrm>
          <a:prstGeom prst="rect">
            <a:avLst/>
          </a:prstGeom>
        </p:spPr>
      </p:pic>
      <p:pic>
        <p:nvPicPr>
          <p:cNvPr id="7" name="Picture 6">
            <a:extLst>
              <a:ext uri="{FF2B5EF4-FFF2-40B4-BE49-F238E27FC236}">
                <a16:creationId xmlns:a16="http://schemas.microsoft.com/office/drawing/2014/main" id="{45DC5B26-C2A9-B0CA-A90C-83B476517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390" y="1010779"/>
            <a:ext cx="7107936" cy="5694426"/>
          </a:xfrm>
          <a:prstGeom prst="rect">
            <a:avLst/>
          </a:prstGeom>
        </p:spPr>
      </p:pic>
      <p:pic>
        <p:nvPicPr>
          <p:cNvPr id="10" name="Picture 9">
            <a:extLst>
              <a:ext uri="{FF2B5EF4-FFF2-40B4-BE49-F238E27FC236}">
                <a16:creationId xmlns:a16="http://schemas.microsoft.com/office/drawing/2014/main" id="{C11C8903-4812-74EC-771D-C95A90D4D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390" y="1010779"/>
            <a:ext cx="7107936" cy="5667502"/>
          </a:xfrm>
          <a:prstGeom prst="rect">
            <a:avLst/>
          </a:prstGeom>
        </p:spPr>
      </p:pic>
      <p:pic>
        <p:nvPicPr>
          <p:cNvPr id="9" name="Picture 8">
            <a:extLst>
              <a:ext uri="{FF2B5EF4-FFF2-40B4-BE49-F238E27FC236}">
                <a16:creationId xmlns:a16="http://schemas.microsoft.com/office/drawing/2014/main" id="{25945073-FB36-DE7A-3480-1765E9A56C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839" y="997131"/>
            <a:ext cx="7161784" cy="5714620"/>
          </a:xfrm>
          <a:prstGeom prst="rect">
            <a:avLst/>
          </a:prstGeom>
        </p:spPr>
      </p:pic>
      <p:pic>
        <p:nvPicPr>
          <p:cNvPr id="8" name="Picture 7">
            <a:extLst>
              <a:ext uri="{FF2B5EF4-FFF2-40B4-BE49-F238E27FC236}">
                <a16:creationId xmlns:a16="http://schemas.microsoft.com/office/drawing/2014/main" id="{893DBCC4-4D69-2471-718E-1A2EC702D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2881" y="978752"/>
            <a:ext cx="7222363" cy="5707888"/>
          </a:xfrm>
          <a:prstGeom prst="rect">
            <a:avLst/>
          </a:prstGeom>
        </p:spPr>
      </p:pic>
    </p:spTree>
    <p:extLst>
      <p:ext uri="{BB962C8B-B14F-4D97-AF65-F5344CB8AC3E}">
        <p14:creationId xmlns:p14="http://schemas.microsoft.com/office/powerpoint/2010/main" val="30435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70861-E230-7D23-A304-BF5C06CA364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674D62-54F2-3AC5-3B81-405170DE972A}"/>
              </a:ext>
            </a:extLst>
          </p:cNvPr>
          <p:cNvSpPr>
            <a:spLocks noGrp="1"/>
          </p:cNvSpPr>
          <p:nvPr>
            <p:ph idx="1"/>
          </p:nvPr>
        </p:nvSpPr>
        <p:spPr/>
        <p:txBody>
          <a:bodyPr>
            <a:normAutofit/>
          </a:bodyPr>
          <a:lstStyle/>
          <a:p>
            <a:pPr marL="0" indent="0">
              <a:buNone/>
            </a:pPr>
            <a:r>
              <a:rPr lang="en-AU" sz="2400" dirty="0"/>
              <a:t>Model the following process fragment.</a:t>
            </a:r>
          </a:p>
          <a:p>
            <a:pPr marL="0" indent="0">
              <a:buNone/>
            </a:pPr>
            <a:endParaRPr lang="en-AU" sz="2400" dirty="0"/>
          </a:p>
          <a:p>
            <a:pPr marL="0" indent="0">
              <a:buNone/>
            </a:pPr>
            <a:r>
              <a:rPr lang="en-AU" sz="2400" i="1" dirty="0"/>
              <a:t>After a car accident, a statement is sought from two witnesses out of the five that were present in order to lodge the insurance claim. As soon as the first two statements are received, the claim can be lodged with the insurance company without waiting for the other statements</a:t>
            </a:r>
          </a:p>
          <a:p>
            <a:pPr marL="0" indent="0">
              <a:buNone/>
            </a:pPr>
            <a:endParaRPr lang="en-AU" sz="2400" dirty="0"/>
          </a:p>
        </p:txBody>
      </p:sp>
      <p:sp>
        <p:nvSpPr>
          <p:cNvPr id="3" name="Title 2">
            <a:extLst>
              <a:ext uri="{FF2B5EF4-FFF2-40B4-BE49-F238E27FC236}">
                <a16:creationId xmlns:a16="http://schemas.microsoft.com/office/drawing/2014/main" id="{DB9FB892-30ED-6CED-AFE8-21B16CFFB50B}"/>
              </a:ext>
            </a:extLst>
          </p:cNvPr>
          <p:cNvSpPr>
            <a:spLocks noGrp="1"/>
          </p:cNvSpPr>
          <p:nvPr>
            <p:ph type="title"/>
          </p:nvPr>
        </p:nvSpPr>
        <p:spPr>
          <a:xfrm>
            <a:off x="1164490" y="167640"/>
            <a:ext cx="8208000" cy="1084586"/>
          </a:xfrm>
        </p:spPr>
        <p:txBody>
          <a:bodyPr/>
          <a:lstStyle/>
          <a:p>
            <a:r>
              <a:rPr lang="en-US" dirty="0"/>
              <a:t>Exercise </a:t>
            </a:r>
          </a:p>
        </p:txBody>
      </p:sp>
    </p:spTree>
    <p:extLst>
      <p:ext uri="{BB962C8B-B14F-4D97-AF65-F5344CB8AC3E}">
        <p14:creationId xmlns:p14="http://schemas.microsoft.com/office/powerpoint/2010/main" val="2525468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7BBC2-3C58-7A3C-07DB-9EB79F155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C651E-45AC-DA95-D18F-1729A9495810}"/>
              </a:ext>
            </a:extLst>
          </p:cNvPr>
          <p:cNvSpPr>
            <a:spLocks noGrp="1"/>
          </p:cNvSpPr>
          <p:nvPr>
            <p:ph type="title"/>
          </p:nvPr>
        </p:nvSpPr>
        <p:spPr>
          <a:xfrm>
            <a:off x="1524148" y="219336"/>
            <a:ext cx="7920037" cy="1055077"/>
          </a:xfrm>
        </p:spPr>
        <p:txBody>
          <a:bodyPr>
            <a:normAutofit fontScale="90000"/>
          </a:bodyPr>
          <a:lstStyle/>
          <a:p>
            <a:r>
              <a:rPr lang="en-AU" dirty="0"/>
              <a:t>Uncontrolled Repetition: Ad-hoc sub-process</a:t>
            </a:r>
          </a:p>
        </p:txBody>
      </p:sp>
      <p:sp>
        <p:nvSpPr>
          <p:cNvPr id="3" name="Content Placeholder 2">
            <a:extLst>
              <a:ext uri="{FF2B5EF4-FFF2-40B4-BE49-F238E27FC236}">
                <a16:creationId xmlns:a16="http://schemas.microsoft.com/office/drawing/2014/main" id="{7E638649-0643-BDF1-76EA-AD6EAF2D36A6}"/>
              </a:ext>
            </a:extLst>
          </p:cNvPr>
          <p:cNvSpPr>
            <a:spLocks noGrp="1"/>
          </p:cNvSpPr>
          <p:nvPr>
            <p:ph idx="1"/>
          </p:nvPr>
        </p:nvSpPr>
        <p:spPr>
          <a:xfrm>
            <a:off x="1639713" y="1353598"/>
            <a:ext cx="9592010" cy="3682511"/>
          </a:xfrm>
        </p:spPr>
        <p:txBody>
          <a:bodyPr/>
          <a:lstStyle/>
          <a:p>
            <a:pPr marL="0" indent="0">
              <a:buNone/>
            </a:pPr>
            <a:r>
              <a:rPr lang="en-AU" sz="2215" dirty="0"/>
              <a:t>Contains activities to be executed in arbitrary order and number of times</a:t>
            </a:r>
          </a:p>
          <a:p>
            <a:pPr marL="0" indent="0">
              <a:buNone/>
            </a:pPr>
            <a:endParaRPr lang="en-AU" sz="2215" dirty="0"/>
          </a:p>
          <a:p>
            <a:pPr marL="0" indent="0">
              <a:buNone/>
            </a:pPr>
            <a:r>
              <a:rPr lang="en-AU" sz="2215" dirty="0"/>
              <a:t>May define order of sub-set of activities by sequence flow</a:t>
            </a:r>
          </a:p>
          <a:p>
            <a:pPr marL="0" indent="0">
              <a:buNone/>
            </a:pPr>
            <a:endParaRPr lang="en-AU" sz="2215" dirty="0"/>
          </a:p>
          <a:p>
            <a:pPr marL="0" indent="0">
              <a:buNone/>
            </a:pPr>
            <a:r>
              <a:rPr lang="en-AU" sz="2215" dirty="0"/>
              <a:t>Can be used in an early version of a process diagram</a:t>
            </a:r>
            <a:br>
              <a:rPr lang="en-AU" sz="2215" dirty="0"/>
            </a:br>
            <a:r>
              <a:rPr lang="en-AU" sz="2215" dirty="0"/>
              <a:t>when the order of execution is still unknown</a:t>
            </a:r>
          </a:p>
          <a:p>
            <a:pPr marL="0" indent="0">
              <a:buNone/>
            </a:pPr>
            <a:endParaRPr lang="en-AU" sz="2215" dirty="0"/>
          </a:p>
        </p:txBody>
      </p:sp>
      <p:graphicFrame>
        <p:nvGraphicFramePr>
          <p:cNvPr id="4" name="Object 3">
            <a:extLst>
              <a:ext uri="{FF2B5EF4-FFF2-40B4-BE49-F238E27FC236}">
                <a16:creationId xmlns:a16="http://schemas.microsoft.com/office/drawing/2014/main" id="{448F9BE7-C766-BF75-FA3F-6F10B81B2154}"/>
              </a:ext>
            </a:extLst>
          </p:cNvPr>
          <p:cNvGraphicFramePr>
            <a:graphicFrameLocks noChangeAspect="1"/>
          </p:cNvGraphicFramePr>
          <p:nvPr/>
        </p:nvGraphicFramePr>
        <p:xfrm>
          <a:off x="7743280" y="3864655"/>
          <a:ext cx="3401812" cy="2935810"/>
        </p:xfrm>
        <a:graphic>
          <a:graphicData uri="http://schemas.openxmlformats.org/presentationml/2006/ole">
            <mc:AlternateContent xmlns:mc="http://schemas.openxmlformats.org/markup-compatibility/2006">
              <mc:Choice xmlns:v="urn:schemas-microsoft-com:vml" Requires="v">
                <p:oleObj name="Visio" r:id="rId3" imgW="3772440" imgH="3242880" progId="Visio.Drawing.11">
                  <p:embed/>
                </p:oleObj>
              </mc:Choice>
              <mc:Fallback>
                <p:oleObj name="Visio" r:id="rId3" imgW="3772440" imgH="3242880" progId="Visio.Drawing.11">
                  <p:embed/>
                  <p:pic>
                    <p:nvPicPr>
                      <p:cNvPr id="4" name="Object 3"/>
                      <p:cNvPicPr>
                        <a:picLocks noChangeAspect="1" noChangeArrowheads="1"/>
                      </p:cNvPicPr>
                      <p:nvPr/>
                    </p:nvPicPr>
                    <p:blipFill>
                      <a:blip r:embed="rId4"/>
                      <a:srcRect/>
                      <a:stretch>
                        <a:fillRect/>
                      </a:stretch>
                    </p:blipFill>
                    <p:spPr bwMode="auto">
                      <a:xfrm>
                        <a:off x="7743280" y="3864655"/>
                        <a:ext cx="3401812" cy="2935810"/>
                      </a:xfrm>
                      <a:prstGeom prst="rect">
                        <a:avLst/>
                      </a:prstGeom>
                      <a:noFill/>
                      <a:ln>
                        <a:noFill/>
                      </a:ln>
                      <a:effectLst/>
                    </p:spPr>
                  </p:pic>
                </p:oleObj>
              </mc:Fallback>
            </mc:AlternateContent>
          </a:graphicData>
        </a:graphic>
      </p:graphicFrame>
      <p:sp>
        <p:nvSpPr>
          <p:cNvPr id="5" name="Slide Number Placeholder 4">
            <a:extLst>
              <a:ext uri="{FF2B5EF4-FFF2-40B4-BE49-F238E27FC236}">
                <a16:creationId xmlns:a16="http://schemas.microsoft.com/office/drawing/2014/main" id="{0149734B-0272-31CE-5104-55DA9ECCF58A}"/>
              </a:ext>
            </a:extLst>
          </p:cNvPr>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6" name="Rounded Rectangular Callout 5">
            <a:extLst>
              <a:ext uri="{FF2B5EF4-FFF2-40B4-BE49-F238E27FC236}">
                <a16:creationId xmlns:a16="http://schemas.microsoft.com/office/drawing/2014/main" id="{5CCA1C0C-CE75-3919-4975-3DA2D0E3F39E}"/>
              </a:ext>
            </a:extLst>
          </p:cNvPr>
          <p:cNvSpPr/>
          <p:nvPr/>
        </p:nvSpPr>
        <p:spPr bwMode="auto">
          <a:xfrm>
            <a:off x="9204982" y="2850088"/>
            <a:ext cx="1798780" cy="679308"/>
          </a:xfrm>
          <a:prstGeom prst="wedgeRoundRectCallout">
            <a:avLst>
              <a:gd name="adj1" fmla="val -35992"/>
              <a:gd name="adj2" fmla="val 9647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r>
              <a:rPr lang="en-AU" sz="1680" dirty="0">
                <a:solidFill>
                  <a:prstClr val="black"/>
                </a:solidFill>
                <a:latin typeface="Arial" panose="020B0604020202020204" pitchFamily="34" charset="0"/>
                <a:ea typeface="ＭＳ Ｐゴシック" pitchFamily="34" charset="-128"/>
                <a:cs typeface="Arial" panose="020B0604020202020204" pitchFamily="34" charset="0"/>
              </a:rPr>
              <a:t>Completion condition</a:t>
            </a:r>
          </a:p>
        </p:txBody>
      </p:sp>
    </p:spTree>
    <p:extLst>
      <p:ext uri="{BB962C8B-B14F-4D97-AF65-F5344CB8AC3E}">
        <p14:creationId xmlns:p14="http://schemas.microsoft.com/office/powerpoint/2010/main" val="2167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2D0C4-591D-1E05-5B02-DEDD7FC6600F}"/>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D0CB5-BDCA-80E4-A88D-0765EA3E2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515" y="1561192"/>
            <a:ext cx="9871721" cy="4780535"/>
          </a:xfrm>
        </p:spPr>
      </p:pic>
      <p:sp>
        <p:nvSpPr>
          <p:cNvPr id="3" name="Slide Number Placeholder 2">
            <a:extLst>
              <a:ext uri="{FF2B5EF4-FFF2-40B4-BE49-F238E27FC236}">
                <a16:creationId xmlns:a16="http://schemas.microsoft.com/office/drawing/2014/main" id="{3B05E1D9-2347-255E-2FAA-C4E69F00849A}"/>
              </a:ext>
            </a:extLst>
          </p:cNvPr>
          <p:cNvSpPr>
            <a:spLocks noGrp="1"/>
          </p:cNvSpPr>
          <p:nvPr>
            <p:ph type="sldNum" sz="quarter" idx="12"/>
          </p:nvPr>
        </p:nvSpPr>
        <p:spPr/>
        <p:txBody>
          <a:bodyPr/>
          <a:lstStyle/>
          <a:p>
            <a:fld id="{C145EA6F-A024-4C66-9C8B-8520E7132562}" type="slidenum">
              <a:rPr lang="en-US" smtClean="0"/>
              <a:pPr/>
              <a:t>28</a:t>
            </a:fld>
            <a:endParaRPr lang="en-US"/>
          </a:p>
        </p:txBody>
      </p:sp>
      <p:sp>
        <p:nvSpPr>
          <p:cNvPr id="4" name="Title 3">
            <a:extLst>
              <a:ext uri="{FF2B5EF4-FFF2-40B4-BE49-F238E27FC236}">
                <a16:creationId xmlns:a16="http://schemas.microsoft.com/office/drawing/2014/main" id="{01A355D8-D4E9-B7FF-0A57-6C4DB102515A}"/>
              </a:ext>
            </a:extLst>
          </p:cNvPr>
          <p:cNvSpPr>
            <a:spLocks noGrp="1"/>
          </p:cNvSpPr>
          <p:nvPr>
            <p:ph type="title"/>
          </p:nvPr>
        </p:nvSpPr>
        <p:spPr>
          <a:xfrm>
            <a:off x="1164490" y="167640"/>
            <a:ext cx="8208000" cy="1084586"/>
          </a:xfrm>
        </p:spPr>
        <p:txBody>
          <a:bodyPr/>
          <a:lstStyle/>
          <a:p>
            <a:r>
              <a:rPr lang="en-US" dirty="0"/>
              <a:t>Example: Ad-hoc sub-process</a:t>
            </a:r>
          </a:p>
        </p:txBody>
      </p:sp>
    </p:spTree>
    <p:extLst>
      <p:ext uri="{BB962C8B-B14F-4D97-AF65-F5344CB8AC3E}">
        <p14:creationId xmlns:p14="http://schemas.microsoft.com/office/powerpoint/2010/main" val="1735889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AE45-1308-4D9E-D0A1-A59ED72EB936}"/>
              </a:ext>
            </a:extLst>
          </p:cNvPr>
          <p:cNvSpPr>
            <a:spLocks noGrp="1"/>
          </p:cNvSpPr>
          <p:nvPr>
            <p:ph type="title"/>
          </p:nvPr>
        </p:nvSpPr>
        <p:spPr/>
        <p:txBody>
          <a:bodyPr/>
          <a:lstStyle/>
          <a:p>
            <a:r>
              <a:rPr lang="en-GB" dirty="0"/>
              <a:t>Some BPMN Tools</a:t>
            </a:r>
          </a:p>
        </p:txBody>
      </p:sp>
      <p:pic>
        <p:nvPicPr>
          <p:cNvPr id="5" name="Content Placeholder 4" descr="A black and white logo&#10;&#10;Description automatically generated">
            <a:extLst>
              <a:ext uri="{FF2B5EF4-FFF2-40B4-BE49-F238E27FC236}">
                <a16:creationId xmlns:a16="http://schemas.microsoft.com/office/drawing/2014/main" id="{7B9CC721-C180-B04D-CE74-FC5AB922A9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143" y="1864420"/>
            <a:ext cx="3167743" cy="1084549"/>
          </a:xfrm>
        </p:spPr>
      </p:pic>
      <p:pic>
        <p:nvPicPr>
          <p:cNvPr id="7" name="Picture 6" descr="A logo for a company&#10;&#10;Description automatically generated">
            <a:extLst>
              <a:ext uri="{FF2B5EF4-FFF2-40B4-BE49-F238E27FC236}">
                <a16:creationId xmlns:a16="http://schemas.microsoft.com/office/drawing/2014/main" id="{B7E6AB81-6DB6-E591-8295-B898E8359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300" y="1604128"/>
            <a:ext cx="2057400" cy="1545336"/>
          </a:xfrm>
          <a:prstGeom prst="rect">
            <a:avLst/>
          </a:prstGeom>
        </p:spPr>
      </p:pic>
      <p:pic>
        <p:nvPicPr>
          <p:cNvPr id="9" name="Picture 8" descr="A blue and white logo&#10;&#10;Description automatically generated">
            <a:extLst>
              <a:ext uri="{FF2B5EF4-FFF2-40B4-BE49-F238E27FC236}">
                <a16:creationId xmlns:a16="http://schemas.microsoft.com/office/drawing/2014/main" id="{D68343A9-041E-7E18-A5BC-7880A63DF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90" y="3817514"/>
            <a:ext cx="2699396" cy="1095096"/>
          </a:xfrm>
          <a:prstGeom prst="rect">
            <a:avLst/>
          </a:prstGeom>
        </p:spPr>
      </p:pic>
      <p:pic>
        <p:nvPicPr>
          <p:cNvPr id="11" name="Picture 10" descr="A logo of a company&#10;&#10;Description automatically generated">
            <a:extLst>
              <a:ext uri="{FF2B5EF4-FFF2-40B4-BE49-F238E27FC236}">
                <a16:creationId xmlns:a16="http://schemas.microsoft.com/office/drawing/2014/main" id="{49D227B6-FAB9-50EA-62F5-8B40F74E94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2258" y="3616431"/>
            <a:ext cx="2500197" cy="1876591"/>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DB097D07-2D0C-F2B3-D753-171817C3C35A}"/>
              </a:ext>
            </a:extLst>
          </p:cNvPr>
          <p:cNvPicPr>
            <a:picLocks noChangeAspect="1"/>
          </p:cNvPicPr>
          <p:nvPr/>
        </p:nvPicPr>
        <p:blipFill>
          <a:blip r:embed="rId7">
            <a:extLst>
              <a:ext uri="{28A0092B-C50C-407E-A947-70E740481C1C}">
                <a14:useLocalDpi xmlns:a14="http://schemas.microsoft.com/office/drawing/2010/main" val="0"/>
              </a:ext>
            </a:extLst>
          </a:blip>
          <a:srcRect t="31485" b="29111"/>
          <a:stretch/>
        </p:blipFill>
        <p:spPr>
          <a:xfrm>
            <a:off x="8240486" y="4186558"/>
            <a:ext cx="3363686" cy="736339"/>
          </a:xfrm>
          <a:prstGeom prst="rect">
            <a:avLst/>
          </a:prstGeom>
        </p:spPr>
      </p:pic>
      <p:sp>
        <p:nvSpPr>
          <p:cNvPr id="15" name="TextBox 14">
            <a:extLst>
              <a:ext uri="{FF2B5EF4-FFF2-40B4-BE49-F238E27FC236}">
                <a16:creationId xmlns:a16="http://schemas.microsoft.com/office/drawing/2014/main" id="{9D290D2F-A6D5-B24A-FC49-D75238794FE4}"/>
              </a:ext>
            </a:extLst>
          </p:cNvPr>
          <p:cNvSpPr txBox="1"/>
          <p:nvPr/>
        </p:nvSpPr>
        <p:spPr>
          <a:xfrm>
            <a:off x="587828" y="5846544"/>
            <a:ext cx="11212286" cy="369332"/>
          </a:xfrm>
          <a:prstGeom prst="rect">
            <a:avLst/>
          </a:prstGeom>
          <a:noFill/>
        </p:spPr>
        <p:txBody>
          <a:bodyPr wrap="square">
            <a:spAutoFit/>
          </a:bodyPr>
          <a:lstStyle/>
          <a:p>
            <a:r>
              <a:rPr lang="en-GB" dirty="0">
                <a:hlinkClick r:id="rId8"/>
              </a:rPr>
              <a:t>https://en.wikipedia.org/wiki/Comparison_of_Business_Process_Model_and_Notation_modeling_tools</a:t>
            </a:r>
            <a:r>
              <a:rPr lang="en-GB" dirty="0"/>
              <a:t> </a:t>
            </a:r>
          </a:p>
        </p:txBody>
      </p:sp>
      <p:pic>
        <p:nvPicPr>
          <p:cNvPr id="17" name="Picture 16" descr="A blue text on a black background&#10;&#10;Description automatically generated">
            <a:extLst>
              <a:ext uri="{FF2B5EF4-FFF2-40B4-BE49-F238E27FC236}">
                <a16:creationId xmlns:a16="http://schemas.microsoft.com/office/drawing/2014/main" id="{83D96E87-277E-ADBF-3F72-40831F3899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8344" y="1774433"/>
            <a:ext cx="4122190" cy="1296772"/>
          </a:xfrm>
          <a:prstGeom prst="rect">
            <a:avLst/>
          </a:prstGeom>
        </p:spPr>
      </p:pic>
    </p:spTree>
    <p:extLst>
      <p:ext uri="{BB962C8B-B14F-4D97-AF65-F5344CB8AC3E}">
        <p14:creationId xmlns:p14="http://schemas.microsoft.com/office/powerpoint/2010/main" val="152585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2"/>
          <p:cNvSpPr>
            <a:spLocks noGrp="1" noChangeArrowheads="1"/>
          </p:cNvSpPr>
          <p:nvPr>
            <p:ph type="title"/>
          </p:nvPr>
        </p:nvSpPr>
        <p:spPr/>
        <p:txBody>
          <a:bodyPr/>
          <a:lstStyle/>
          <a:p>
            <a:pPr eaLnBrk="1" hangingPunct="1"/>
            <a:r>
              <a:rPr lang="en-AU" dirty="0"/>
              <a:t>Process decomposition</a:t>
            </a:r>
          </a:p>
        </p:txBody>
      </p:sp>
      <p:sp>
        <p:nvSpPr>
          <p:cNvPr id="705541" name="Rectangle 3"/>
          <p:cNvSpPr>
            <a:spLocks noGrp="1" noChangeArrowheads="1"/>
          </p:cNvSpPr>
          <p:nvPr>
            <p:ph idx="1"/>
          </p:nvPr>
        </p:nvSpPr>
        <p:spPr>
          <a:xfrm>
            <a:off x="2123955" y="1471287"/>
            <a:ext cx="8280052" cy="5683096"/>
          </a:xfrm>
        </p:spPr>
        <p:txBody>
          <a:bodyPr>
            <a:normAutofit fontScale="92500" lnSpcReduction="20000"/>
          </a:bodyPr>
          <a:lstStyle/>
          <a:p>
            <a:pPr marL="0" indent="0">
              <a:buNone/>
            </a:pPr>
            <a:r>
              <a:rPr lang="en-AU" dirty="0"/>
              <a:t>An activity in a process can be decomposed into a “sub-process”</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dirty="0"/>
              <a:t>Use this feature to:</a:t>
            </a:r>
          </a:p>
          <a:p>
            <a:pPr marL="685772" lvl="1" indent="-457182">
              <a:buFont typeface="+mj-lt"/>
              <a:buAutoNum type="arabicPeriod"/>
            </a:pPr>
            <a:r>
              <a:rPr lang="en-AU" sz="2000" dirty="0"/>
              <a:t>Improve understanding by breaking down large models</a:t>
            </a:r>
          </a:p>
          <a:p>
            <a:pPr marL="685772" lvl="1" indent="-457182">
              <a:buFont typeface="+mj-lt"/>
              <a:buAutoNum type="arabicPeriod"/>
            </a:pPr>
            <a:r>
              <a:rPr lang="en-AU" sz="2000" dirty="0"/>
              <a:t>Identify parts that should be:</a:t>
            </a:r>
          </a:p>
          <a:p>
            <a:pPr marL="1163592" lvl="2" indent="-269864"/>
            <a:r>
              <a:rPr lang="en-AU" dirty="0"/>
              <a:t>repeated</a:t>
            </a:r>
          </a:p>
          <a:p>
            <a:pPr marL="1163592" lvl="2" indent="-269864"/>
            <a:r>
              <a:rPr lang="en-AU" dirty="0"/>
              <a:t>executed multiple times in parallel</a:t>
            </a:r>
          </a:p>
          <a:p>
            <a:pPr marL="1163592" lvl="2" indent="-269864"/>
            <a:r>
              <a:rPr lang="en-AU" dirty="0"/>
              <a:t>interrupted, or</a:t>
            </a:r>
          </a:p>
          <a:p>
            <a:pPr marL="1163592" lvl="2" indent="-269864"/>
            <a:r>
              <a:rPr lang="en-AU" dirty="0"/>
              <a:t>compensated</a:t>
            </a:r>
          </a:p>
        </p:txBody>
      </p:sp>
      <p:graphicFrame>
        <p:nvGraphicFramePr>
          <p:cNvPr id="705538" name="Object 4"/>
          <p:cNvGraphicFramePr>
            <a:graphicFrameLocks noChangeAspect="1"/>
          </p:cNvGraphicFramePr>
          <p:nvPr/>
        </p:nvGraphicFramePr>
        <p:xfrm>
          <a:off x="4974932" y="2556830"/>
          <a:ext cx="1117600" cy="698988"/>
        </p:xfrm>
        <a:graphic>
          <a:graphicData uri="http://schemas.openxmlformats.org/presentationml/2006/ole">
            <mc:AlternateContent xmlns:mc="http://schemas.openxmlformats.org/markup-compatibility/2006">
              <mc:Choice xmlns:v="urn:schemas-microsoft-com:vml" Requires="v">
                <p:oleObj name="Visio" r:id="rId3" imgW="1117640" imgH="757595" progId="Visio.Drawing.11">
                  <p:embed/>
                </p:oleObj>
              </mc:Choice>
              <mc:Fallback>
                <p:oleObj name="Visio" r:id="rId3" imgW="1117640" imgH="757595" progId="Visio.Drawing.11">
                  <p:embed/>
                  <p:pic>
                    <p:nvPicPr>
                      <p:cNvPr id="7055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932" y="2556830"/>
                        <a:ext cx="1117600" cy="69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5539" name="Object 5"/>
          <p:cNvGraphicFramePr>
            <a:graphicFrameLocks noChangeAspect="1"/>
          </p:cNvGraphicFramePr>
          <p:nvPr/>
        </p:nvGraphicFramePr>
        <p:xfrm>
          <a:off x="6424898" y="2078158"/>
          <a:ext cx="1927225" cy="1197220"/>
        </p:xfrm>
        <a:graphic>
          <a:graphicData uri="http://schemas.openxmlformats.org/presentationml/2006/ole">
            <mc:AlternateContent xmlns:mc="http://schemas.openxmlformats.org/markup-compatibility/2006">
              <mc:Choice xmlns:v="urn:schemas-microsoft-com:vml" Requires="v">
                <p:oleObj name="Visio" r:id="rId5" imgW="1927741" imgH="1297662" progId="Visio.Drawing.11">
                  <p:embed/>
                </p:oleObj>
              </mc:Choice>
              <mc:Fallback>
                <p:oleObj name="Visio" r:id="rId5" imgW="1927741" imgH="1297662" progId="Visio.Drawing.11">
                  <p:embed/>
                  <p:pic>
                    <p:nvPicPr>
                      <p:cNvPr id="70553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898" y="2078158"/>
                        <a:ext cx="1927225" cy="119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3532881" y="2554796"/>
          <a:ext cx="1125415" cy="707780"/>
        </p:xfrm>
        <a:graphic>
          <a:graphicData uri="http://schemas.openxmlformats.org/presentationml/2006/ole">
            <mc:AlternateContent xmlns:mc="http://schemas.openxmlformats.org/markup-compatibility/2006">
              <mc:Choice xmlns:v="urn:schemas-microsoft-com:vml" Requires="v">
                <p:oleObj name="Visio" r:id="rId7" imgW="1126886" imgH="766882" progId="Visio.Drawing.11">
                  <p:embed/>
                </p:oleObj>
              </mc:Choice>
              <mc:Fallback>
                <p:oleObj name="Visio" r:id="rId7" imgW="1126886" imgH="766882" progId="Visio.Drawing.11">
                  <p:embed/>
                  <p:pic>
                    <p:nvPicPr>
                      <p:cNvPr id="2" name="Object 1"/>
                      <p:cNvPicPr>
                        <a:picLocks noChangeAspect="1" noChangeArrowheads="1"/>
                      </p:cNvPicPr>
                      <p:nvPr/>
                    </p:nvPicPr>
                    <p:blipFill>
                      <a:blip r:embed="rId8"/>
                      <a:srcRect/>
                      <a:stretch>
                        <a:fillRect/>
                      </a:stretch>
                    </p:blipFill>
                    <p:spPr bwMode="auto">
                      <a:xfrm>
                        <a:off x="3532881" y="2554796"/>
                        <a:ext cx="1125415" cy="70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p:cNvSpPr/>
          <p:nvPr/>
        </p:nvSpPr>
        <p:spPr>
          <a:xfrm>
            <a:off x="5396968" y="3771430"/>
            <a:ext cx="1120820" cy="376385"/>
          </a:xfrm>
          <a:prstGeom prst="rect">
            <a:avLst/>
          </a:prstGeom>
        </p:spPr>
        <p:txBody>
          <a:bodyPr wrap="none">
            <a:spAutoFit/>
          </a:bodyPr>
          <a:lstStyle/>
          <a:p>
            <a:pPr algn="ctr" eaLnBrk="0" fontAlgn="base" hangingPunct="0">
              <a:spcBef>
                <a:spcPct val="0"/>
              </a:spcBef>
              <a:spcAft>
                <a:spcPct val="0"/>
              </a:spcAft>
            </a:pPr>
            <a:r>
              <a:rPr lang="en-AU" sz="1846" dirty="0">
                <a:latin typeface="Arial" panose="020B0604020202020204" pitchFamily="34" charset="0"/>
                <a:ea typeface="ＭＳ Ｐゴシック" pitchFamily="34" charset="-128"/>
                <a:cs typeface="Arial" panose="020B0604020202020204" pitchFamily="34" charset="0"/>
              </a:rPr>
              <a:t>Activities</a:t>
            </a:r>
          </a:p>
        </p:txBody>
      </p:sp>
      <p:sp>
        <p:nvSpPr>
          <p:cNvPr id="6" name="Right Brace 5"/>
          <p:cNvSpPr/>
          <p:nvPr/>
        </p:nvSpPr>
        <p:spPr bwMode="auto">
          <a:xfrm rot="5400000">
            <a:off x="5719073" y="1140573"/>
            <a:ext cx="446855" cy="4819242"/>
          </a:xfrm>
          <a:prstGeom prst="rightBrace">
            <a:avLst>
              <a:gd name="adj1" fmla="val 39444"/>
              <a:gd name="adj2" fmla="val 50360"/>
            </a:avLst>
          </a:prstGeom>
          <a:no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endParaRPr lang="en-AU" sz="2215">
              <a:latin typeface="Arial" panose="020B0604020202020204" pitchFamily="34" charset="0"/>
              <a:ea typeface="ＭＳ Ｐゴシック" pitchFamily="34" charset="-128"/>
              <a:cs typeface="Arial" panose="020B0604020202020204" pitchFamily="34" charset="0"/>
            </a:endParaRP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a:t>
            </a:fld>
            <a:endParaRPr lang="en-AU">
              <a:solidFill>
                <a:prstClr val="black">
                  <a:lumMod val="50000"/>
                  <a:lumOff val="50000"/>
                </a:prstClr>
              </a:solidFill>
            </a:endParaRPr>
          </a:p>
        </p:txBody>
      </p:sp>
    </p:spTree>
    <p:extLst>
      <p:ext uri="{BB962C8B-B14F-4D97-AF65-F5344CB8AC3E}">
        <p14:creationId xmlns:p14="http://schemas.microsoft.com/office/powerpoint/2010/main" val="229882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538"/>
                                        </p:tgtEl>
                                        <p:attrNameLst>
                                          <p:attrName>style.visibility</p:attrName>
                                        </p:attrNameLst>
                                      </p:cBhvr>
                                      <p:to>
                                        <p:strVal val="visible"/>
                                      </p:to>
                                    </p:set>
                                    <p:animEffect transition="in" filter="fade">
                                      <p:cBhvr>
                                        <p:cTn id="12" dur="500"/>
                                        <p:tgtEl>
                                          <p:spTgt spid="7055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5539"/>
                                        </p:tgtEl>
                                        <p:attrNameLst>
                                          <p:attrName>style.visibility</p:attrName>
                                        </p:attrNameLst>
                                      </p:cBhvr>
                                      <p:to>
                                        <p:strVal val="visible"/>
                                      </p:to>
                                    </p:set>
                                    <p:animEffect transition="in" filter="fade">
                                      <p:cBhvr>
                                        <p:cTn id="17" dur="500"/>
                                        <p:tgtEl>
                                          <p:spTgt spid="7055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05541">
                                            <p:txEl>
                                              <p:pRg st="8" end="8"/>
                                            </p:txEl>
                                          </p:spTgt>
                                        </p:tgtEl>
                                        <p:attrNameLst>
                                          <p:attrName>style.visibility</p:attrName>
                                        </p:attrNameLst>
                                      </p:cBhvr>
                                      <p:to>
                                        <p:strVal val="visible"/>
                                      </p:to>
                                    </p:set>
                                    <p:animEffect transition="in" filter="fade">
                                      <p:cBhvr>
                                        <p:cTn id="30" dur="500"/>
                                        <p:tgtEl>
                                          <p:spTgt spid="705541">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05541">
                                            <p:txEl>
                                              <p:pRg st="9" end="9"/>
                                            </p:txEl>
                                          </p:spTgt>
                                        </p:tgtEl>
                                        <p:attrNameLst>
                                          <p:attrName>style.visibility</p:attrName>
                                        </p:attrNameLst>
                                      </p:cBhvr>
                                      <p:to>
                                        <p:strVal val="visible"/>
                                      </p:to>
                                    </p:set>
                                    <p:animEffect transition="in" filter="fade">
                                      <p:cBhvr>
                                        <p:cTn id="33" dur="500"/>
                                        <p:tgtEl>
                                          <p:spTgt spid="705541">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05541">
                                            <p:txEl>
                                              <p:pRg st="10" end="10"/>
                                            </p:txEl>
                                          </p:spTgt>
                                        </p:tgtEl>
                                        <p:attrNameLst>
                                          <p:attrName>style.visibility</p:attrName>
                                        </p:attrNameLst>
                                      </p:cBhvr>
                                      <p:to>
                                        <p:strVal val="visible"/>
                                      </p:to>
                                    </p:set>
                                    <p:animEffect transition="in" filter="fade">
                                      <p:cBhvr>
                                        <p:cTn id="36" dur="500"/>
                                        <p:tgtEl>
                                          <p:spTgt spid="705541">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05541">
                                            <p:txEl>
                                              <p:pRg st="11" end="11"/>
                                            </p:txEl>
                                          </p:spTgt>
                                        </p:tgtEl>
                                        <p:attrNameLst>
                                          <p:attrName>style.visibility</p:attrName>
                                        </p:attrNameLst>
                                      </p:cBhvr>
                                      <p:to>
                                        <p:strVal val="visible"/>
                                      </p:to>
                                    </p:set>
                                    <p:animEffect transition="in" filter="fade">
                                      <p:cBhvr>
                                        <p:cTn id="39" dur="500"/>
                                        <p:tgtEl>
                                          <p:spTgt spid="705541">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05541">
                                            <p:txEl>
                                              <p:pRg st="12" end="12"/>
                                            </p:txEl>
                                          </p:spTgt>
                                        </p:tgtEl>
                                        <p:attrNameLst>
                                          <p:attrName>style.visibility</p:attrName>
                                        </p:attrNameLst>
                                      </p:cBhvr>
                                      <p:to>
                                        <p:strVal val="visible"/>
                                      </p:to>
                                    </p:set>
                                    <p:animEffect transition="in" filter="fade">
                                      <p:cBhvr>
                                        <p:cTn id="42" dur="500"/>
                                        <p:tgtEl>
                                          <p:spTgt spid="705541">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05541">
                                            <p:txEl>
                                              <p:pRg st="13" end="13"/>
                                            </p:txEl>
                                          </p:spTgt>
                                        </p:tgtEl>
                                        <p:attrNameLst>
                                          <p:attrName>style.visibility</p:attrName>
                                        </p:attrNameLst>
                                      </p:cBhvr>
                                      <p:to>
                                        <p:strVal val="visible"/>
                                      </p:to>
                                    </p:set>
                                    <p:animEffect transition="in" filter="fade">
                                      <p:cBhvr>
                                        <p:cTn id="45" dur="500"/>
                                        <p:tgtEl>
                                          <p:spTgt spid="705541">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05541">
                                            <p:txEl>
                                              <p:pRg st="14" end="14"/>
                                            </p:txEl>
                                          </p:spTgt>
                                        </p:tgtEl>
                                        <p:attrNameLst>
                                          <p:attrName>style.visibility</p:attrName>
                                        </p:attrNameLst>
                                      </p:cBhvr>
                                      <p:to>
                                        <p:strVal val="visible"/>
                                      </p:to>
                                    </p:set>
                                    <p:animEffect transition="in" filter="fade">
                                      <p:cBhvr>
                                        <p:cTn id="48" dur="500"/>
                                        <p:tgtEl>
                                          <p:spTgt spid="70554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0C8B4-AFFD-ED99-D8FE-FD4EC242002A}"/>
              </a:ext>
            </a:extLst>
          </p:cNvPr>
          <p:cNvSpPr>
            <a:spLocks noGrp="1"/>
          </p:cNvSpPr>
          <p:nvPr>
            <p:ph type="title"/>
          </p:nvPr>
        </p:nvSpPr>
        <p:spPr/>
        <p:txBody>
          <a:bodyPr/>
          <a:lstStyle/>
          <a:p>
            <a:r>
              <a:rPr lang="en-GB" dirty="0"/>
              <a:t>Example using draw.io</a:t>
            </a:r>
          </a:p>
        </p:txBody>
      </p:sp>
      <p:sp>
        <p:nvSpPr>
          <p:cNvPr id="3" name="Content Placeholder 2">
            <a:extLst>
              <a:ext uri="{FF2B5EF4-FFF2-40B4-BE49-F238E27FC236}">
                <a16:creationId xmlns:a16="http://schemas.microsoft.com/office/drawing/2014/main" id="{FCA9F3EA-3557-446E-97E0-F177E2DAA6A5}"/>
              </a:ext>
            </a:extLst>
          </p:cNvPr>
          <p:cNvSpPr>
            <a:spLocks noGrp="1"/>
          </p:cNvSpPr>
          <p:nvPr>
            <p:ph idx="1"/>
          </p:nvPr>
        </p:nvSpPr>
        <p:spPr/>
        <p:txBody>
          <a:bodyPr/>
          <a:lstStyle/>
          <a:p>
            <a:r>
              <a:rPr lang="en-GB" dirty="0"/>
              <a:t>https://www.youtube.com/watch?v=e9wANApZXL8&amp;ab_channel=AngelotheBA</a:t>
            </a:r>
          </a:p>
          <a:p>
            <a:endParaRPr lang="en-GB" dirty="0"/>
          </a:p>
        </p:txBody>
      </p:sp>
    </p:spTree>
    <p:extLst>
      <p:ext uri="{BB962C8B-B14F-4D97-AF65-F5344CB8AC3E}">
        <p14:creationId xmlns:p14="http://schemas.microsoft.com/office/powerpoint/2010/main" val="38956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63" name="Object 4"/>
          <p:cNvGraphicFramePr>
            <a:graphicFrameLocks noChangeAspect="1"/>
          </p:cNvGraphicFramePr>
          <p:nvPr/>
        </p:nvGraphicFramePr>
        <p:xfrm>
          <a:off x="1748919" y="1574801"/>
          <a:ext cx="8655050" cy="4225925"/>
        </p:xfrm>
        <a:graphic>
          <a:graphicData uri="http://schemas.openxmlformats.org/presentationml/2006/ole">
            <mc:AlternateContent xmlns:mc="http://schemas.openxmlformats.org/markup-compatibility/2006">
              <mc:Choice xmlns:v="urn:schemas-microsoft-com:vml" Requires="v">
                <p:oleObj name="Visio" r:id="rId3" imgW="8655490" imgH="4577075" progId="Visio.Drawing.11">
                  <p:embed/>
                </p:oleObj>
              </mc:Choice>
              <mc:Fallback>
                <p:oleObj name="Visio" r:id="rId3" imgW="8655490" imgH="4577075" progId="Visio.Drawing.11">
                  <p:embed/>
                  <p:pic>
                    <p:nvPicPr>
                      <p:cNvPr id="706563" name="Object 4"/>
                      <p:cNvPicPr>
                        <a:picLocks noChangeAspect="1" noChangeArrowheads="1"/>
                      </p:cNvPicPr>
                      <p:nvPr/>
                    </p:nvPicPr>
                    <p:blipFill>
                      <a:blip r:embed="rId4"/>
                      <a:srcRect/>
                      <a:stretch>
                        <a:fillRect/>
                      </a:stretch>
                    </p:blipFill>
                    <p:spPr bwMode="auto">
                      <a:xfrm>
                        <a:off x="1748919" y="1574801"/>
                        <a:ext cx="865505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a:t>Example: Sub-Process</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a:t>
            </a:fld>
            <a:endParaRPr lang="en-AU">
              <a:solidFill>
                <a:prstClr val="black">
                  <a:lumMod val="50000"/>
                  <a:lumOff val="50000"/>
                </a:prstClr>
              </a:solidFill>
            </a:endParaRPr>
          </a:p>
        </p:txBody>
      </p:sp>
      <p:sp>
        <p:nvSpPr>
          <p:cNvPr id="5" name="Rectangle 4"/>
          <p:cNvSpPr/>
          <p:nvPr/>
        </p:nvSpPr>
        <p:spPr>
          <a:xfrm>
            <a:off x="1641577" y="2267501"/>
            <a:ext cx="8704006" cy="37527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endParaRPr lang="en-AU" sz="2200">
              <a:solidFill>
                <a:prstClr val="black"/>
              </a:solidFill>
            </a:endParaRPr>
          </a:p>
        </p:txBody>
      </p:sp>
    </p:spTree>
    <p:extLst>
      <p:ext uri="{BB962C8B-B14F-4D97-AF65-F5344CB8AC3E}">
        <p14:creationId xmlns:p14="http://schemas.microsoft.com/office/powerpoint/2010/main" val="38398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Identify possible sub-processes</a:t>
            </a:r>
          </a:p>
        </p:txBody>
      </p:sp>
      <p:pic>
        <p:nvPicPr>
          <p:cNvPr id="77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275" y="1711141"/>
            <a:ext cx="8145918" cy="479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3033382" y="1711140"/>
            <a:ext cx="4369260" cy="2015059"/>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endParaRPr lang="en-AU" sz="2215">
              <a:latin typeface="Arial" panose="020B0604020202020204" pitchFamily="34" charset="0"/>
              <a:ea typeface="ＭＳ Ｐゴシック" pitchFamily="34" charset="-128"/>
              <a:cs typeface="Arial" panose="020B0604020202020204" pitchFamily="34" charset="0"/>
            </a:endParaRPr>
          </a:p>
        </p:txBody>
      </p:sp>
      <p:sp>
        <p:nvSpPr>
          <p:cNvPr id="8" name="Rounded Rectangle 7"/>
          <p:cNvSpPr/>
          <p:nvPr/>
        </p:nvSpPr>
        <p:spPr bwMode="auto">
          <a:xfrm>
            <a:off x="5795615" y="4507324"/>
            <a:ext cx="2768854" cy="2015059"/>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49" eaLnBrk="0" fontAlgn="base" hangingPunct="0">
              <a:spcBef>
                <a:spcPct val="0"/>
              </a:spcBef>
              <a:spcAft>
                <a:spcPct val="0"/>
              </a:spcAft>
            </a:pPr>
            <a:endParaRPr lang="en-AU" sz="2215">
              <a:latin typeface="Arial" panose="020B0604020202020204" pitchFamily="34" charset="0"/>
              <a:ea typeface="ＭＳ Ｐゴシック" pitchFamily="34" charset="-128"/>
              <a:cs typeface="Arial" panose="020B0604020202020204" pitchFamily="34" charset="0"/>
            </a:endParaRP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a:t>
            </a:fld>
            <a:endParaRPr lang="en-AU">
              <a:solidFill>
                <a:prstClr val="black">
                  <a:lumMod val="50000"/>
                  <a:lumOff val="50000"/>
                </a:prstClr>
              </a:solidFill>
            </a:endParaRPr>
          </a:p>
        </p:txBody>
      </p:sp>
      <p:sp>
        <p:nvSpPr>
          <p:cNvPr id="4" name="TextBox 3"/>
          <p:cNvSpPr txBox="1"/>
          <p:nvPr/>
        </p:nvSpPr>
        <p:spPr>
          <a:xfrm>
            <a:off x="2862425" y="1287870"/>
            <a:ext cx="2650084" cy="400110"/>
          </a:xfrm>
          <a:prstGeom prst="rect">
            <a:avLst/>
          </a:prstGeom>
          <a:noFill/>
        </p:spPr>
        <p:txBody>
          <a:bodyPr wrap="none" rtlCol="0">
            <a:spAutoFit/>
          </a:bodyPr>
          <a:lstStyle/>
          <a:p>
            <a:pPr algn="ctr" eaLnBrk="0" fontAlgn="base" hangingPunct="0">
              <a:spcBef>
                <a:spcPct val="0"/>
              </a:spcBef>
              <a:spcAft>
                <a:spcPct val="0"/>
              </a:spcAft>
            </a:pPr>
            <a:r>
              <a:rPr lang="en-AU" sz="2000" dirty="0">
                <a:latin typeface="Arial" panose="020B0604020202020204" pitchFamily="34" charset="0"/>
                <a:ea typeface="ＭＳ Ｐゴシック" pitchFamily="34" charset="-128"/>
                <a:cs typeface="Arial" panose="020B0604020202020204" pitchFamily="34" charset="0"/>
              </a:rPr>
              <a:t>Acquire raw materials</a:t>
            </a:r>
          </a:p>
        </p:txBody>
      </p:sp>
      <p:sp>
        <p:nvSpPr>
          <p:cNvPr id="9" name="TextBox 8"/>
          <p:cNvSpPr txBox="1"/>
          <p:nvPr/>
        </p:nvSpPr>
        <p:spPr>
          <a:xfrm>
            <a:off x="5635669" y="6497561"/>
            <a:ext cx="2068195" cy="400110"/>
          </a:xfrm>
          <a:prstGeom prst="rect">
            <a:avLst/>
          </a:prstGeom>
          <a:noFill/>
        </p:spPr>
        <p:txBody>
          <a:bodyPr wrap="none" rtlCol="0">
            <a:spAutoFit/>
          </a:bodyPr>
          <a:lstStyle/>
          <a:p>
            <a:pPr algn="ctr" eaLnBrk="0" fontAlgn="base" hangingPunct="0">
              <a:spcBef>
                <a:spcPct val="0"/>
              </a:spcBef>
              <a:spcAft>
                <a:spcPct val="0"/>
              </a:spcAft>
            </a:pPr>
            <a:r>
              <a:rPr lang="en-AU" sz="2000" dirty="0">
                <a:latin typeface="Arial" panose="020B0604020202020204" pitchFamily="34" charset="0"/>
                <a:ea typeface="ＭＳ Ｐゴシック" pitchFamily="34" charset="-128"/>
                <a:cs typeface="Arial" panose="020B0604020202020204" pitchFamily="34" charset="0"/>
              </a:rPr>
              <a:t>Ship and invoice</a:t>
            </a:r>
          </a:p>
        </p:txBody>
      </p:sp>
    </p:spTree>
    <p:extLst>
      <p:ext uri="{BB962C8B-B14F-4D97-AF65-F5344CB8AC3E}">
        <p14:creationId xmlns:p14="http://schemas.microsoft.com/office/powerpoint/2010/main" val="221800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146981-BAF6-5E48-AD55-696976CAED1E}"/>
              </a:ext>
            </a:extLst>
          </p:cNvPr>
          <p:cNvSpPr/>
          <p:nvPr/>
        </p:nvSpPr>
        <p:spPr>
          <a:xfrm>
            <a:off x="1126889" y="1081605"/>
            <a:ext cx="9828494" cy="344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773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858" y="569802"/>
            <a:ext cx="9125723" cy="615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a:t>Solution</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a:t>
            </a:fld>
            <a:endParaRPr lang="en-AU">
              <a:solidFill>
                <a:prstClr val="black">
                  <a:lumMod val="50000"/>
                  <a:lumOff val="50000"/>
                </a:prstClr>
              </a:solidFill>
            </a:endParaRPr>
          </a:p>
        </p:txBody>
      </p:sp>
    </p:spTree>
    <p:extLst>
      <p:ext uri="{BB962C8B-B14F-4D97-AF65-F5344CB8AC3E}">
        <p14:creationId xmlns:p14="http://schemas.microsoft.com/office/powerpoint/2010/main" val="95550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refactored model</a:t>
            </a:r>
          </a:p>
        </p:txBody>
      </p:sp>
      <p:pic>
        <p:nvPicPr>
          <p:cNvPr id="775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897" y="2039816"/>
            <a:ext cx="7992208" cy="27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a:t>
            </a:fld>
            <a:endParaRPr lang="en-AU">
              <a:solidFill>
                <a:prstClr val="black">
                  <a:lumMod val="50000"/>
                  <a:lumOff val="50000"/>
                </a:prstClr>
              </a:solidFill>
            </a:endParaRPr>
          </a:p>
        </p:txBody>
      </p:sp>
    </p:spTree>
    <p:extLst>
      <p:ext uri="{BB962C8B-B14F-4D97-AF65-F5344CB8AC3E}">
        <p14:creationId xmlns:p14="http://schemas.microsoft.com/office/powerpoint/2010/main" val="48449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1391110" y="1650870"/>
            <a:ext cx="6951208" cy="520713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1261432" y="356108"/>
            <a:ext cx="8878829" cy="792088"/>
          </a:xfrm>
          <a:prstGeom prst="rect">
            <a:avLst/>
          </a:prstGeom>
          <a:ln>
            <a:solidFill>
              <a:schemeClr val="bg1"/>
            </a:solidFill>
          </a:ln>
        </p:spPr>
        <p:txBody>
          <a:bodyPr vert="horz" lIns="91440" tIns="45720" rIns="91440" bIns="45720" rtlCol="0" anchor="ctr">
            <a:normAutofit fontScale="92500" lnSpcReduction="20000"/>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880" b="1" dirty="0">
                <a:solidFill>
                  <a:schemeClr val="tx1"/>
                </a:solidFill>
                <a:latin typeface="Arial" panose="020B0604020202020204" pitchFamily="34" charset="0"/>
                <a:cs typeface="Arial" panose="020B0604020202020204" pitchFamily="34" charset="0"/>
              </a:rPr>
              <a:t>When should we decompose a process model into sub-processes?</a:t>
            </a:r>
          </a:p>
        </p:txBody>
      </p:sp>
    </p:spTree>
    <p:extLst>
      <p:ext uri="{BB962C8B-B14F-4D97-AF65-F5344CB8AC3E}">
        <p14:creationId xmlns:p14="http://schemas.microsoft.com/office/powerpoint/2010/main" val="170222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85972-709F-5645-927A-63636DDD42F3}"/>
              </a:ext>
            </a:extLst>
          </p:cNvPr>
          <p:cNvSpPr/>
          <p:nvPr/>
        </p:nvSpPr>
        <p:spPr>
          <a:xfrm>
            <a:off x="1126889" y="1081605"/>
            <a:ext cx="9828494" cy="344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title"/>
          </p:nvPr>
        </p:nvSpPr>
        <p:spPr>
          <a:xfrm>
            <a:off x="1898080" y="177898"/>
            <a:ext cx="8064896" cy="792088"/>
          </a:xfrm>
        </p:spPr>
        <p:txBody>
          <a:bodyPr>
            <a:normAutofit/>
          </a:bodyPr>
          <a:lstStyle/>
          <a:p>
            <a:r>
              <a:rPr lang="en-AU" dirty="0"/>
              <a:t>Guidelines: </a:t>
            </a:r>
            <a:r>
              <a:rPr lang="en-AU" dirty="0" err="1"/>
              <a:t>modeling</a:t>
            </a:r>
            <a:r>
              <a:rPr lang="en-AU" dirty="0"/>
              <a:t> levels</a:t>
            </a:r>
          </a:p>
        </p:txBody>
      </p:sp>
      <p:sp>
        <p:nvSpPr>
          <p:cNvPr id="3" name="Content Placeholder 2"/>
          <p:cNvSpPr>
            <a:spLocks noGrp="1"/>
          </p:cNvSpPr>
          <p:nvPr>
            <p:ph idx="1"/>
          </p:nvPr>
        </p:nvSpPr>
        <p:spPr>
          <a:xfrm>
            <a:off x="1898080" y="969985"/>
            <a:ext cx="8447138" cy="5624282"/>
          </a:xfrm>
        </p:spPr>
        <p:txBody>
          <a:bodyPr>
            <a:normAutofit lnSpcReduction="10000"/>
          </a:bodyPr>
          <a:lstStyle/>
          <a:p>
            <a:pPr marL="0" indent="0">
              <a:buNone/>
            </a:pPr>
            <a:r>
              <a:rPr lang="en-AU" dirty="0"/>
              <a:t>Use sub-processes when the model becomes too large:</a:t>
            </a:r>
          </a:p>
          <a:p>
            <a:pPr lvl="1"/>
            <a:r>
              <a:rPr lang="en-AU" sz="2000" dirty="0"/>
              <a:t>Hard to understand</a:t>
            </a:r>
          </a:p>
          <a:p>
            <a:pPr lvl="1"/>
            <a:r>
              <a:rPr lang="en-AU" sz="2000" dirty="0"/>
              <a:t>Increased error probability</a:t>
            </a:r>
          </a:p>
          <a:p>
            <a:pPr marL="228590" lvl="1" indent="0">
              <a:buNone/>
            </a:pPr>
            <a:endParaRPr lang="en-AU" sz="2000" dirty="0"/>
          </a:p>
          <a:p>
            <a:pPr marL="0" indent="0">
              <a:buNone/>
            </a:pPr>
            <a:r>
              <a:rPr lang="en-US" altLang="en-US" dirty="0">
                <a:ea typeface="ＭＳ Ｐゴシック" panose="020B0600070205080204" pitchFamily="34" charset="-128"/>
              </a:rPr>
              <a:t>Level 1 – start with value chain</a:t>
            </a:r>
          </a:p>
          <a:p>
            <a:pPr marL="0" indent="0">
              <a:buNone/>
            </a:pPr>
            <a:r>
              <a:rPr lang="en-US" altLang="en-US" dirty="0">
                <a:ea typeface="ＭＳ Ｐゴシック" panose="020B0600070205080204" pitchFamily="34" charset="-128"/>
              </a:rPr>
              <a:t>Level 2 – add main decisions and handoffs (lanes)</a:t>
            </a:r>
          </a:p>
          <a:p>
            <a:pPr marL="0" indent="0">
              <a:buNone/>
            </a:pPr>
            <a:r>
              <a:rPr lang="en-US" altLang="en-US" dirty="0">
                <a:ea typeface="ＭＳ Ｐゴシック" panose="020B0600070205080204" pitchFamily="34" charset="-128"/>
              </a:rPr>
              <a:t>Level 3+ – add procedural aspects:</a:t>
            </a:r>
          </a:p>
          <a:p>
            <a:pPr lvl="1"/>
            <a:r>
              <a:rPr lang="en-US" altLang="en-US" sz="2000" dirty="0"/>
              <a:t>Parallel gateways</a:t>
            </a:r>
          </a:p>
          <a:p>
            <a:pPr lvl="1"/>
            <a:r>
              <a:rPr lang="en-US" altLang="en-US" sz="2000" dirty="0"/>
              <a:t>Data objects, data stores</a:t>
            </a:r>
          </a:p>
          <a:p>
            <a:pPr lvl="1"/>
            <a:r>
              <a:rPr lang="en-US" altLang="en-US" sz="2000" dirty="0"/>
              <a:t>Exception handling</a:t>
            </a:r>
          </a:p>
          <a:p>
            <a:pPr lvl="1"/>
            <a:r>
              <a:rPr lang="en-US" altLang="en-US" sz="2000" dirty="0"/>
              <a:t>And as much detail as is </a:t>
            </a:r>
            <a:r>
              <a:rPr lang="en-US" altLang="en-US" sz="2000" b="1" dirty="0"/>
              <a:t>relevant</a:t>
            </a:r>
          </a:p>
          <a:p>
            <a:pPr lvl="1"/>
            <a:endParaRPr lang="en-AU" dirty="0"/>
          </a:p>
          <a:p>
            <a:pPr marL="0" indent="0">
              <a:buNone/>
            </a:pPr>
            <a:r>
              <a:rPr lang="en-AU" dirty="0"/>
              <a:t>Decomposition drivers:</a:t>
            </a:r>
          </a:p>
          <a:p>
            <a:pPr lvl="1"/>
            <a:r>
              <a:rPr lang="en-AU" sz="2000" dirty="0"/>
              <a:t>Logical: group elements meaningfully (e.g. common business object) </a:t>
            </a:r>
          </a:p>
          <a:p>
            <a:pPr lvl="1"/>
            <a:r>
              <a:rPr lang="en-AU" sz="2000" dirty="0"/>
              <a:t>Structural: up to </a:t>
            </a:r>
            <a:r>
              <a:rPr lang="en-AU" sz="2000" b="1" dirty="0"/>
              <a:t>30 </a:t>
            </a:r>
            <a:r>
              <a:rPr lang="en-AU" sz="2000" dirty="0"/>
              <a:t>nodes (activities, events, gateways)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9</a:t>
            </a:fld>
            <a:endParaRPr lang="en-AU">
              <a:solidFill>
                <a:prstClr val="black">
                  <a:lumMod val="50000"/>
                  <a:lumOff val="50000"/>
                </a:prstClr>
              </a:solidFill>
            </a:endParaRPr>
          </a:p>
        </p:txBody>
      </p:sp>
    </p:spTree>
    <p:extLst>
      <p:ext uri="{BB962C8B-B14F-4D97-AF65-F5344CB8AC3E}">
        <p14:creationId xmlns:p14="http://schemas.microsoft.com/office/powerpoint/2010/main" val="26322308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4294</TotalTime>
  <Words>1326</Words>
  <Application>Microsoft Office PowerPoint</Application>
  <PresentationFormat>Widescreen</PresentationFormat>
  <Paragraphs>193</Paragraphs>
  <Slides>30</Slides>
  <Notes>25</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ＭＳ Ｐゴシック</vt:lpstr>
      <vt:lpstr>Arial</vt:lpstr>
      <vt:lpstr>Calibri</vt:lpstr>
      <vt:lpstr>Calibri Light</vt:lpstr>
      <vt:lpstr>Wingdings</vt:lpstr>
      <vt:lpstr>Office Theme</vt:lpstr>
      <vt:lpstr>Visio</vt:lpstr>
      <vt:lpstr>Lecture 3:   Process Decomposition and Model Reuse</vt:lpstr>
      <vt:lpstr>Process decomposition</vt:lpstr>
      <vt:lpstr>Process decomposition</vt:lpstr>
      <vt:lpstr>Example: Sub-Process</vt:lpstr>
      <vt:lpstr>Identify possible sub-processes</vt:lpstr>
      <vt:lpstr>Solution</vt:lpstr>
      <vt:lpstr>The refactored model</vt:lpstr>
      <vt:lpstr>PowerPoint Presentation</vt:lpstr>
      <vt:lpstr>Guidelines: modeling levels</vt:lpstr>
      <vt:lpstr>PowerPoint Presentation</vt:lpstr>
      <vt:lpstr>Process Reuse</vt:lpstr>
      <vt:lpstr>Example: process reuse</vt:lpstr>
      <vt:lpstr>BPMN so far...</vt:lpstr>
      <vt:lpstr>More on rework and repetition</vt:lpstr>
      <vt:lpstr>Block-structured repetition: Loop Activity</vt:lpstr>
      <vt:lpstr>Example: block-structured repetition</vt:lpstr>
      <vt:lpstr>Loop Activity or (Arbitrary) Cycle?</vt:lpstr>
      <vt:lpstr>Arbitrary Cycles</vt:lpstr>
      <vt:lpstr>Example: multi-instance activity</vt:lpstr>
      <vt:lpstr>Solution: without multi-instance activity</vt:lpstr>
      <vt:lpstr>Parallel repetition: multi-instance activity</vt:lpstr>
      <vt:lpstr>Solution: with multi-instance activity</vt:lpstr>
      <vt:lpstr>Further example: multi-instance activity</vt:lpstr>
      <vt:lpstr>Solution: multi-instance activity</vt:lpstr>
      <vt:lpstr>Our order-to-cash example… now with pools, messages and MI markers</vt:lpstr>
      <vt:lpstr>Exercise </vt:lpstr>
      <vt:lpstr>Uncontrolled Repetition: Ad-hoc sub-process</vt:lpstr>
      <vt:lpstr>Example: Ad-hoc sub-process</vt:lpstr>
      <vt:lpstr>Some BPMN Tools</vt:lpstr>
      <vt:lpstr>Example using draw.io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AI</dc:title>
  <dc:creator>Musfira Jilani</dc:creator>
  <cp:lastModifiedBy>Ade Fajemisin</cp:lastModifiedBy>
  <cp:revision>22</cp:revision>
  <dcterms:created xsi:type="dcterms:W3CDTF">2022-09-28T13:34:46Z</dcterms:created>
  <dcterms:modified xsi:type="dcterms:W3CDTF">2025-02-04T09:49:45Z</dcterms:modified>
</cp:coreProperties>
</file>